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7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8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48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Címke!$B$1</c:f>
              <c:strCache>
                <c:ptCount val="1"/>
                <c:pt idx="0">
                  <c:v>2017-2019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Címke!$A$2:$A$3</c:f>
              <c:strCache>
                <c:ptCount val="2"/>
                <c:pt idx="0">
                  <c:v>Általános jogi képviselet</c:v>
                </c:pt>
                <c:pt idx="1">
                  <c:v>Jogi képviselet + átvilágítás</c:v>
                </c:pt>
              </c:strCache>
            </c:strRef>
          </c:cat>
          <c:val>
            <c:numRef>
              <c:f>Címke!$B$2:$B$3</c:f>
              <c:numCache>
                <c:formatCode>_-* #\ ##0\ "Ft"_-;\-* #\ ##0\ "Ft"_-;_-* "-"??\ "Ft"_-;_-@_-</c:formatCode>
                <c:ptCount val="2"/>
                <c:pt idx="0">
                  <c:v>960693486</c:v>
                </c:pt>
                <c:pt idx="1">
                  <c:v>960693486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91-F942-8E6C-FCF56CAFB3AA}"/>
            </c:ext>
          </c:extLst>
        </c:ser>
        <c:ser>
          <c:idx val="1"/>
          <c:order val="1"/>
          <c:tx>
            <c:strRef>
              <c:f>Címke!$C$1</c:f>
              <c:strCache>
                <c:ptCount val="1"/>
                <c:pt idx="0">
                  <c:v>2020-2022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Címke!$A$2:$A$3</c:f>
              <c:strCache>
                <c:ptCount val="2"/>
                <c:pt idx="0">
                  <c:v>Általános jogi képviselet</c:v>
                </c:pt>
                <c:pt idx="1">
                  <c:v>Jogi képviselet + átvilágítás</c:v>
                </c:pt>
              </c:strCache>
            </c:strRef>
          </c:cat>
          <c:val>
            <c:numRef>
              <c:f>Címke!$C$2:$C$3</c:f>
              <c:numCache>
                <c:formatCode>_-* #\ ##0\ "Ft"_-;\-* #\ ##0\ "Ft"_-;_-* "-"??\ "Ft"_-;_-@_-</c:formatCode>
                <c:ptCount val="2"/>
                <c:pt idx="0">
                  <c:v>501869991</c:v>
                </c:pt>
                <c:pt idx="1">
                  <c:v>603807981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91-F942-8E6C-FCF56CAFB3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6267928"/>
        <c:axId val="306266360"/>
      </c:barChart>
      <c:catAx>
        <c:axId val="306267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06266360"/>
        <c:crosses val="autoZero"/>
        <c:auto val="1"/>
        <c:lblAlgn val="ctr"/>
        <c:lblOffset val="100"/>
        <c:noMultiLvlLbl val="0"/>
      </c:catAx>
      <c:valAx>
        <c:axId val="306266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\ &quot;Ft&quot;_-;\-* #\ ##0\ &quot;Ft&quot;_-;_-* &quot;-&quot;??\ &quot;Ft&quot;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06267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Címke!$B$1</c:f>
              <c:strCache>
                <c:ptCount val="1"/>
                <c:pt idx="0">
                  <c:v>Átvilágítás költsége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Címke!$A$2</c:f>
              <c:numCache>
                <c:formatCode>General</c:formatCode>
                <c:ptCount val="1"/>
              </c:numCache>
            </c:numRef>
          </c:cat>
          <c:val>
            <c:numRef>
              <c:f>Címke!$B$2</c:f>
              <c:numCache>
                <c:formatCode>_-* #\ ##0\ "Ft"_-;\-* #\ ##0\ "Ft"_-;_-* "-"??\ "Ft"_-;_-@_-</c:formatCode>
                <c:ptCount val="1"/>
                <c:pt idx="0">
                  <c:v>101937990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F4-DB46-90FA-002959F07143}"/>
            </c:ext>
          </c:extLst>
        </c:ser>
        <c:ser>
          <c:idx val="1"/>
          <c:order val="1"/>
          <c:tx>
            <c:strRef>
              <c:f>Címke!$C$1</c:f>
              <c:strCache>
                <c:ptCount val="1"/>
                <c:pt idx="0">
                  <c:v>Visszaszerzett/megtakarított vagyon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Címke!$A$2</c:f>
              <c:numCache>
                <c:formatCode>General</c:formatCode>
                <c:ptCount val="1"/>
              </c:numCache>
            </c:numRef>
          </c:cat>
          <c:val>
            <c:numRef>
              <c:f>Címke!$C$2</c:f>
              <c:numCache>
                <c:formatCode>_-* #\ ##0\ "Ft"_-;\-* #\ ##0\ "Ft"_-;_-* "-"??\ "Ft"_-;_-@_-</c:formatCode>
                <c:ptCount val="1"/>
                <c:pt idx="0">
                  <c:v>971800000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F4-DB46-90FA-002959F07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6268320"/>
        <c:axId val="306269104"/>
      </c:barChart>
      <c:catAx>
        <c:axId val="30626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06269104"/>
        <c:crosses val="autoZero"/>
        <c:auto val="1"/>
        <c:lblAlgn val="ctr"/>
        <c:lblOffset val="100"/>
        <c:noMultiLvlLbl val="0"/>
      </c:catAx>
      <c:valAx>
        <c:axId val="306269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\ &quot;Ft&quot;_-;\-* #\ ##0\ &quot;Ft&quot;_-;_-* &quot;-&quot;??\ &quot;Ft&quot;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06268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E3936E-7063-467A-8C93-3178AFBE1E6A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D666D3D0-2532-4E6F-B3B0-9058198CFBA9}">
      <dgm:prSet phldrT="[Szöveg]" custT="1"/>
      <dgm:spPr/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srgbClr val="3D3D3D"/>
              </a:solidFill>
              <a:latin typeface="Gill Sans MT" panose="020B0502020104020203"/>
              <a:ea typeface="+mn-ea"/>
              <a:cs typeface="+mn-cs"/>
            </a:rPr>
            <a:t>2. családi kötődésű cég</a:t>
          </a:r>
        </a:p>
      </dgm:t>
    </dgm:pt>
    <dgm:pt modelId="{F2DA1608-4E74-4F5F-A60E-532B95133AF3}" type="parTrans" cxnId="{43ADD629-E3F9-44A0-A9D9-D5592D9372F5}">
      <dgm:prSet/>
      <dgm:spPr/>
      <dgm:t>
        <a:bodyPr/>
        <a:lstStyle/>
        <a:p>
          <a:endParaRPr lang="hu-HU"/>
        </a:p>
      </dgm:t>
    </dgm:pt>
    <dgm:pt modelId="{77D9403F-8CD8-4AB3-A30E-A478D0BBE999}" type="sibTrans" cxnId="{43ADD629-E3F9-44A0-A9D9-D5592D9372F5}">
      <dgm:prSet/>
      <dgm:spPr/>
      <dgm:t>
        <a:bodyPr/>
        <a:lstStyle/>
        <a:p>
          <a:endParaRPr lang="hu-HU"/>
        </a:p>
      </dgm:t>
    </dgm:pt>
    <dgm:pt modelId="{42055A12-50E9-4E8C-B7C1-CBEE4B4BD437}">
      <dgm:prSet phldrT="[Szöveg]" custT="1"/>
      <dgm:spPr/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 err="1">
              <a:solidFill>
                <a:srgbClr val="3D3D3D"/>
              </a:solidFill>
              <a:latin typeface="Gill Sans MT" panose="020B0502020104020203"/>
              <a:ea typeface="+mn-ea"/>
              <a:cs typeface="+mn-cs"/>
            </a:rPr>
            <a:t>Tüke</a:t>
          </a:r>
          <a:r>
            <a:rPr lang="hu-HU" sz="2000" kern="1200" dirty="0">
              <a:solidFill>
                <a:srgbClr val="3D3D3D"/>
              </a:solidFill>
              <a:latin typeface="Gill Sans MT" panose="020B0502020104020203"/>
              <a:ea typeface="+mn-ea"/>
              <a:cs typeface="+mn-cs"/>
            </a:rPr>
            <a:t> Busz Zrt.</a:t>
          </a:r>
        </a:p>
      </dgm:t>
    </dgm:pt>
    <dgm:pt modelId="{61462229-4466-449A-A87D-873DC9C6FD27}" type="parTrans" cxnId="{7919F7FC-B17B-4B02-808A-6DD302DD0B24}">
      <dgm:prSet/>
      <dgm:spPr/>
      <dgm:t>
        <a:bodyPr/>
        <a:lstStyle/>
        <a:p>
          <a:endParaRPr lang="hu-HU"/>
        </a:p>
      </dgm:t>
    </dgm:pt>
    <dgm:pt modelId="{45CDC85E-2503-4DB8-9311-F6C45247F829}" type="sibTrans" cxnId="{7919F7FC-B17B-4B02-808A-6DD302DD0B24}">
      <dgm:prSet/>
      <dgm:spPr/>
      <dgm:t>
        <a:bodyPr/>
        <a:lstStyle/>
        <a:p>
          <a:endParaRPr lang="hu-HU"/>
        </a:p>
      </dgm:t>
    </dgm:pt>
    <dgm:pt modelId="{EA88E68C-D3ED-4580-ADCB-BCCA0BDF0A02}">
      <dgm:prSet phldrT="[Szöveg]" phldr="1"/>
      <dgm:spPr/>
      <dgm:t>
        <a:bodyPr/>
        <a:lstStyle/>
        <a:p>
          <a:endParaRPr lang="hu-HU"/>
        </a:p>
      </dgm:t>
    </dgm:pt>
    <dgm:pt modelId="{D2A7F9A8-8F1A-48F6-BCE9-BD2CA9BC3D58}" type="parTrans" cxnId="{A669A9D5-E26B-4DAD-8D1C-42574E4B34F2}">
      <dgm:prSet/>
      <dgm:spPr/>
      <dgm:t>
        <a:bodyPr/>
        <a:lstStyle/>
        <a:p>
          <a:endParaRPr lang="hu-HU"/>
        </a:p>
      </dgm:t>
    </dgm:pt>
    <dgm:pt modelId="{1BB48E94-46BD-4C22-9D5A-2C8DA2719C50}" type="sibTrans" cxnId="{A669A9D5-E26B-4DAD-8D1C-42574E4B34F2}">
      <dgm:prSet/>
      <dgm:spPr/>
      <dgm:t>
        <a:bodyPr/>
        <a:lstStyle/>
        <a:p>
          <a:endParaRPr lang="hu-HU"/>
        </a:p>
      </dgm:t>
    </dgm:pt>
    <dgm:pt modelId="{3BFFB106-1787-4EE9-99B9-A914C879214B}">
      <dgm:prSet phldrT="[Szöveg]" custT="1"/>
      <dgm:spPr/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srgbClr val="3D3D3D"/>
              </a:solidFill>
              <a:latin typeface="Gill Sans MT" panose="020B0502020104020203"/>
              <a:ea typeface="+mn-ea"/>
              <a:cs typeface="+mn-cs"/>
            </a:rPr>
            <a:t>Gumiabroncs-beszállító</a:t>
          </a:r>
        </a:p>
      </dgm:t>
    </dgm:pt>
    <dgm:pt modelId="{A847EF94-E448-4642-9C1E-B523C8CE5D89}" type="parTrans" cxnId="{B95B9AF5-8610-4AE6-98E1-20C0A52BAE27}">
      <dgm:prSet/>
      <dgm:spPr/>
      <dgm:t>
        <a:bodyPr/>
        <a:lstStyle/>
        <a:p>
          <a:endParaRPr lang="hu-HU"/>
        </a:p>
      </dgm:t>
    </dgm:pt>
    <dgm:pt modelId="{8C44A7F3-15FB-48A5-9FA1-95E706C28F89}" type="sibTrans" cxnId="{B95B9AF5-8610-4AE6-98E1-20C0A52BAE27}">
      <dgm:prSet/>
      <dgm:spPr/>
      <dgm:t>
        <a:bodyPr/>
        <a:lstStyle/>
        <a:p>
          <a:endParaRPr lang="hu-HU"/>
        </a:p>
      </dgm:t>
    </dgm:pt>
    <dgm:pt modelId="{A191815A-A8A3-4B2E-A04B-3E7C700416FB}">
      <dgm:prSet phldrT="[Szöveg]" custT="1"/>
      <dgm:spPr/>
      <dgm:t>
        <a:bodyPr/>
        <a:lstStyle/>
        <a:p>
          <a:r>
            <a:rPr lang="hu-HU" sz="20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1. családi kötődésű cég</a:t>
          </a:r>
        </a:p>
      </dgm:t>
    </dgm:pt>
    <dgm:pt modelId="{AF2B2313-2A0E-4004-ACC8-C988856F0051}" type="parTrans" cxnId="{122657BF-AFB4-4210-8CE8-9C1DA3E1B1BF}">
      <dgm:prSet/>
      <dgm:spPr/>
      <dgm:t>
        <a:bodyPr/>
        <a:lstStyle/>
        <a:p>
          <a:endParaRPr lang="hu-HU"/>
        </a:p>
      </dgm:t>
    </dgm:pt>
    <dgm:pt modelId="{308FFD3E-B1B0-4C07-BF3A-7FD7D9FDE0E0}" type="sibTrans" cxnId="{122657BF-AFB4-4210-8CE8-9C1DA3E1B1BF}">
      <dgm:prSet/>
      <dgm:spPr/>
      <dgm:t>
        <a:bodyPr/>
        <a:lstStyle/>
        <a:p>
          <a:endParaRPr lang="hu-HU"/>
        </a:p>
      </dgm:t>
    </dgm:pt>
    <dgm:pt modelId="{32075020-0A1C-4F47-B0D5-7C02B885FD77}" type="pres">
      <dgm:prSet presAssocID="{39E3936E-7063-467A-8C93-3178AFBE1E6A}" presName="cycle" presStyleCnt="0">
        <dgm:presLayoutVars>
          <dgm:dir/>
          <dgm:resizeHandles val="exact"/>
        </dgm:presLayoutVars>
      </dgm:prSet>
      <dgm:spPr/>
    </dgm:pt>
    <dgm:pt modelId="{FF63A9E9-948D-4CA8-9462-E1982B747915}" type="pres">
      <dgm:prSet presAssocID="{D666D3D0-2532-4E6F-B3B0-9058198CFBA9}" presName="dummy" presStyleCnt="0"/>
      <dgm:spPr/>
    </dgm:pt>
    <dgm:pt modelId="{E8E3E678-6CDF-423E-8C47-B0F7915F0545}" type="pres">
      <dgm:prSet presAssocID="{D666D3D0-2532-4E6F-B3B0-9058198CFBA9}" presName="node" presStyleLbl="revTx" presStyleIdx="0" presStyleCnt="5">
        <dgm:presLayoutVars>
          <dgm:bulletEnabled val="1"/>
        </dgm:presLayoutVars>
      </dgm:prSet>
      <dgm:spPr/>
    </dgm:pt>
    <dgm:pt modelId="{8B53C4EE-5A93-4C25-A7F1-B6BEA584E078}" type="pres">
      <dgm:prSet presAssocID="{77D9403F-8CD8-4AB3-A30E-A478D0BBE999}" presName="sibTrans" presStyleLbl="node1" presStyleIdx="0" presStyleCnt="5"/>
      <dgm:spPr/>
    </dgm:pt>
    <dgm:pt modelId="{3952B568-36E3-4B75-96F8-25241412169B}" type="pres">
      <dgm:prSet presAssocID="{42055A12-50E9-4E8C-B7C1-CBEE4B4BD437}" presName="dummy" presStyleCnt="0"/>
      <dgm:spPr/>
    </dgm:pt>
    <dgm:pt modelId="{F1A58E96-9FF4-4F7D-9560-A515213D704B}" type="pres">
      <dgm:prSet presAssocID="{42055A12-50E9-4E8C-B7C1-CBEE4B4BD437}" presName="node" presStyleLbl="revTx" presStyleIdx="1" presStyleCnt="5">
        <dgm:presLayoutVars>
          <dgm:bulletEnabled val="1"/>
        </dgm:presLayoutVars>
      </dgm:prSet>
      <dgm:spPr/>
    </dgm:pt>
    <dgm:pt modelId="{B855747B-E474-4EDE-925D-DB7B81531E3F}" type="pres">
      <dgm:prSet presAssocID="{45CDC85E-2503-4DB8-9311-F6C45247F829}" presName="sibTrans" presStyleLbl="node1" presStyleIdx="1" presStyleCnt="5"/>
      <dgm:spPr/>
    </dgm:pt>
    <dgm:pt modelId="{D455B092-49EA-427A-9628-6C4B0F506DA7}" type="pres">
      <dgm:prSet presAssocID="{EA88E68C-D3ED-4580-ADCB-BCCA0BDF0A02}" presName="dummy" presStyleCnt="0"/>
      <dgm:spPr/>
    </dgm:pt>
    <dgm:pt modelId="{FEBA98E1-56A3-4579-AD63-5FE3CAAAF743}" type="pres">
      <dgm:prSet presAssocID="{EA88E68C-D3ED-4580-ADCB-BCCA0BDF0A02}" presName="node" presStyleLbl="revTx" presStyleIdx="2" presStyleCnt="5">
        <dgm:presLayoutVars>
          <dgm:bulletEnabled val="1"/>
        </dgm:presLayoutVars>
      </dgm:prSet>
      <dgm:spPr/>
    </dgm:pt>
    <dgm:pt modelId="{199B07C7-1CD7-4101-BA45-3DA8B8B78F48}" type="pres">
      <dgm:prSet presAssocID="{1BB48E94-46BD-4C22-9D5A-2C8DA2719C50}" presName="sibTrans" presStyleLbl="node1" presStyleIdx="2" presStyleCnt="5"/>
      <dgm:spPr/>
    </dgm:pt>
    <dgm:pt modelId="{9F331578-525F-41CF-AEF7-1880669B77FD}" type="pres">
      <dgm:prSet presAssocID="{3BFFB106-1787-4EE9-99B9-A914C879214B}" presName="dummy" presStyleCnt="0"/>
      <dgm:spPr/>
    </dgm:pt>
    <dgm:pt modelId="{B2AD55EC-58AB-45DF-8DA8-9F224D9D71B9}" type="pres">
      <dgm:prSet presAssocID="{3BFFB106-1787-4EE9-99B9-A914C879214B}" presName="node" presStyleLbl="revTx" presStyleIdx="3" presStyleCnt="5" custScaleX="132855">
        <dgm:presLayoutVars>
          <dgm:bulletEnabled val="1"/>
        </dgm:presLayoutVars>
      </dgm:prSet>
      <dgm:spPr/>
    </dgm:pt>
    <dgm:pt modelId="{797D1C58-323C-4BE0-BFD5-18B382CB7885}" type="pres">
      <dgm:prSet presAssocID="{8C44A7F3-15FB-48A5-9FA1-95E706C28F89}" presName="sibTrans" presStyleLbl="node1" presStyleIdx="3" presStyleCnt="5"/>
      <dgm:spPr/>
    </dgm:pt>
    <dgm:pt modelId="{A64B2163-1045-40FB-8D73-EF871DC8A090}" type="pres">
      <dgm:prSet presAssocID="{A191815A-A8A3-4B2E-A04B-3E7C700416FB}" presName="dummy" presStyleCnt="0"/>
      <dgm:spPr/>
    </dgm:pt>
    <dgm:pt modelId="{D5549B8F-A6F5-49DD-8520-FC5733C0D819}" type="pres">
      <dgm:prSet presAssocID="{A191815A-A8A3-4B2E-A04B-3E7C700416FB}" presName="node" presStyleLbl="revTx" presStyleIdx="4" presStyleCnt="5">
        <dgm:presLayoutVars>
          <dgm:bulletEnabled val="1"/>
        </dgm:presLayoutVars>
      </dgm:prSet>
      <dgm:spPr/>
    </dgm:pt>
    <dgm:pt modelId="{C851C009-FB8D-4AFE-BC7A-D80D8031498E}" type="pres">
      <dgm:prSet presAssocID="{308FFD3E-B1B0-4C07-BF3A-7FD7D9FDE0E0}" presName="sibTrans" presStyleLbl="node1" presStyleIdx="4" presStyleCnt="5"/>
      <dgm:spPr/>
    </dgm:pt>
  </dgm:ptLst>
  <dgm:cxnLst>
    <dgm:cxn modelId="{70C2FC00-9BAC-449A-A835-13E91D825F34}" type="presOf" srcId="{77D9403F-8CD8-4AB3-A30E-A478D0BBE999}" destId="{8B53C4EE-5A93-4C25-A7F1-B6BEA584E078}" srcOrd="0" destOrd="0" presId="urn:microsoft.com/office/officeart/2005/8/layout/cycle1"/>
    <dgm:cxn modelId="{232A5A27-0CDB-44A5-AEE4-FC2AA1BD8B4E}" type="presOf" srcId="{308FFD3E-B1B0-4C07-BF3A-7FD7D9FDE0E0}" destId="{C851C009-FB8D-4AFE-BC7A-D80D8031498E}" srcOrd="0" destOrd="0" presId="urn:microsoft.com/office/officeart/2005/8/layout/cycle1"/>
    <dgm:cxn modelId="{43ADD629-E3F9-44A0-A9D9-D5592D9372F5}" srcId="{39E3936E-7063-467A-8C93-3178AFBE1E6A}" destId="{D666D3D0-2532-4E6F-B3B0-9058198CFBA9}" srcOrd="0" destOrd="0" parTransId="{F2DA1608-4E74-4F5F-A60E-532B95133AF3}" sibTransId="{77D9403F-8CD8-4AB3-A30E-A478D0BBE999}"/>
    <dgm:cxn modelId="{32EFB839-1AAF-4A42-90A8-4E49827FA39E}" type="presOf" srcId="{39E3936E-7063-467A-8C93-3178AFBE1E6A}" destId="{32075020-0A1C-4F47-B0D5-7C02B885FD77}" srcOrd="0" destOrd="0" presId="urn:microsoft.com/office/officeart/2005/8/layout/cycle1"/>
    <dgm:cxn modelId="{8B54465B-AF0A-4EB8-86A9-2F30E2D0530A}" type="presOf" srcId="{EA88E68C-D3ED-4580-ADCB-BCCA0BDF0A02}" destId="{FEBA98E1-56A3-4579-AD63-5FE3CAAAF743}" srcOrd="0" destOrd="0" presId="urn:microsoft.com/office/officeart/2005/8/layout/cycle1"/>
    <dgm:cxn modelId="{4489375D-6FAD-41EE-A848-3D18D1B95338}" type="presOf" srcId="{1BB48E94-46BD-4C22-9D5A-2C8DA2719C50}" destId="{199B07C7-1CD7-4101-BA45-3DA8B8B78F48}" srcOrd="0" destOrd="0" presId="urn:microsoft.com/office/officeart/2005/8/layout/cycle1"/>
    <dgm:cxn modelId="{76C91567-7EA2-4A45-9362-494B5CD7FF86}" type="presOf" srcId="{D666D3D0-2532-4E6F-B3B0-9058198CFBA9}" destId="{E8E3E678-6CDF-423E-8C47-B0F7915F0545}" srcOrd="0" destOrd="0" presId="urn:microsoft.com/office/officeart/2005/8/layout/cycle1"/>
    <dgm:cxn modelId="{770CD39B-559C-45FA-B096-9D2DCFCB8A5A}" type="presOf" srcId="{A191815A-A8A3-4B2E-A04B-3E7C700416FB}" destId="{D5549B8F-A6F5-49DD-8520-FC5733C0D819}" srcOrd="0" destOrd="0" presId="urn:microsoft.com/office/officeart/2005/8/layout/cycle1"/>
    <dgm:cxn modelId="{122657BF-AFB4-4210-8CE8-9C1DA3E1B1BF}" srcId="{39E3936E-7063-467A-8C93-3178AFBE1E6A}" destId="{A191815A-A8A3-4B2E-A04B-3E7C700416FB}" srcOrd="4" destOrd="0" parTransId="{AF2B2313-2A0E-4004-ACC8-C988856F0051}" sibTransId="{308FFD3E-B1B0-4C07-BF3A-7FD7D9FDE0E0}"/>
    <dgm:cxn modelId="{B865DBC2-0118-492A-9662-F145FD52AD3C}" type="presOf" srcId="{45CDC85E-2503-4DB8-9311-F6C45247F829}" destId="{B855747B-E474-4EDE-925D-DB7B81531E3F}" srcOrd="0" destOrd="0" presId="urn:microsoft.com/office/officeart/2005/8/layout/cycle1"/>
    <dgm:cxn modelId="{A669A9D5-E26B-4DAD-8D1C-42574E4B34F2}" srcId="{39E3936E-7063-467A-8C93-3178AFBE1E6A}" destId="{EA88E68C-D3ED-4580-ADCB-BCCA0BDF0A02}" srcOrd="2" destOrd="0" parTransId="{D2A7F9A8-8F1A-48F6-BCE9-BD2CA9BC3D58}" sibTransId="{1BB48E94-46BD-4C22-9D5A-2C8DA2719C50}"/>
    <dgm:cxn modelId="{C1BB44D7-4E8F-4999-9FF4-B6192105664C}" type="presOf" srcId="{42055A12-50E9-4E8C-B7C1-CBEE4B4BD437}" destId="{F1A58E96-9FF4-4F7D-9560-A515213D704B}" srcOrd="0" destOrd="0" presId="urn:microsoft.com/office/officeart/2005/8/layout/cycle1"/>
    <dgm:cxn modelId="{D1C4C9E4-1832-429B-A93F-7770EC74C3CA}" type="presOf" srcId="{8C44A7F3-15FB-48A5-9FA1-95E706C28F89}" destId="{797D1C58-323C-4BE0-BFD5-18B382CB7885}" srcOrd="0" destOrd="0" presId="urn:microsoft.com/office/officeart/2005/8/layout/cycle1"/>
    <dgm:cxn modelId="{2CEAA5ED-8D95-4E79-A295-F959AEDCE6C6}" type="presOf" srcId="{3BFFB106-1787-4EE9-99B9-A914C879214B}" destId="{B2AD55EC-58AB-45DF-8DA8-9F224D9D71B9}" srcOrd="0" destOrd="0" presId="urn:microsoft.com/office/officeart/2005/8/layout/cycle1"/>
    <dgm:cxn modelId="{B95B9AF5-8610-4AE6-98E1-20C0A52BAE27}" srcId="{39E3936E-7063-467A-8C93-3178AFBE1E6A}" destId="{3BFFB106-1787-4EE9-99B9-A914C879214B}" srcOrd="3" destOrd="0" parTransId="{A847EF94-E448-4642-9C1E-B523C8CE5D89}" sibTransId="{8C44A7F3-15FB-48A5-9FA1-95E706C28F89}"/>
    <dgm:cxn modelId="{7919F7FC-B17B-4B02-808A-6DD302DD0B24}" srcId="{39E3936E-7063-467A-8C93-3178AFBE1E6A}" destId="{42055A12-50E9-4E8C-B7C1-CBEE4B4BD437}" srcOrd="1" destOrd="0" parTransId="{61462229-4466-449A-A87D-873DC9C6FD27}" sibTransId="{45CDC85E-2503-4DB8-9311-F6C45247F829}"/>
    <dgm:cxn modelId="{E95DE9AD-5AB6-43B5-80CA-6BE4830393D1}" type="presParOf" srcId="{32075020-0A1C-4F47-B0D5-7C02B885FD77}" destId="{FF63A9E9-948D-4CA8-9462-E1982B747915}" srcOrd="0" destOrd="0" presId="urn:microsoft.com/office/officeart/2005/8/layout/cycle1"/>
    <dgm:cxn modelId="{3D5F1206-A611-4A05-9A94-A5EB8374D392}" type="presParOf" srcId="{32075020-0A1C-4F47-B0D5-7C02B885FD77}" destId="{E8E3E678-6CDF-423E-8C47-B0F7915F0545}" srcOrd="1" destOrd="0" presId="urn:microsoft.com/office/officeart/2005/8/layout/cycle1"/>
    <dgm:cxn modelId="{4629F8C6-5342-43AC-8A07-3211E31A1C85}" type="presParOf" srcId="{32075020-0A1C-4F47-B0D5-7C02B885FD77}" destId="{8B53C4EE-5A93-4C25-A7F1-B6BEA584E078}" srcOrd="2" destOrd="0" presId="urn:microsoft.com/office/officeart/2005/8/layout/cycle1"/>
    <dgm:cxn modelId="{3B784C36-0D73-4D66-941C-75F36739DEB2}" type="presParOf" srcId="{32075020-0A1C-4F47-B0D5-7C02B885FD77}" destId="{3952B568-36E3-4B75-96F8-25241412169B}" srcOrd="3" destOrd="0" presId="urn:microsoft.com/office/officeart/2005/8/layout/cycle1"/>
    <dgm:cxn modelId="{7E5938CD-381D-4061-B989-58B9A85F7994}" type="presParOf" srcId="{32075020-0A1C-4F47-B0D5-7C02B885FD77}" destId="{F1A58E96-9FF4-4F7D-9560-A515213D704B}" srcOrd="4" destOrd="0" presId="urn:microsoft.com/office/officeart/2005/8/layout/cycle1"/>
    <dgm:cxn modelId="{4DD2D029-82FB-4439-BC0F-21383063C81D}" type="presParOf" srcId="{32075020-0A1C-4F47-B0D5-7C02B885FD77}" destId="{B855747B-E474-4EDE-925D-DB7B81531E3F}" srcOrd="5" destOrd="0" presId="urn:microsoft.com/office/officeart/2005/8/layout/cycle1"/>
    <dgm:cxn modelId="{223BF0A4-CE67-4A03-8C2F-D355EE713595}" type="presParOf" srcId="{32075020-0A1C-4F47-B0D5-7C02B885FD77}" destId="{D455B092-49EA-427A-9628-6C4B0F506DA7}" srcOrd="6" destOrd="0" presId="urn:microsoft.com/office/officeart/2005/8/layout/cycle1"/>
    <dgm:cxn modelId="{C214F973-54FE-4502-96D9-CABAC016FFD1}" type="presParOf" srcId="{32075020-0A1C-4F47-B0D5-7C02B885FD77}" destId="{FEBA98E1-56A3-4579-AD63-5FE3CAAAF743}" srcOrd="7" destOrd="0" presId="urn:microsoft.com/office/officeart/2005/8/layout/cycle1"/>
    <dgm:cxn modelId="{4251BCB3-50C6-462A-853F-09FAAE3E226E}" type="presParOf" srcId="{32075020-0A1C-4F47-B0D5-7C02B885FD77}" destId="{199B07C7-1CD7-4101-BA45-3DA8B8B78F48}" srcOrd="8" destOrd="0" presId="urn:microsoft.com/office/officeart/2005/8/layout/cycle1"/>
    <dgm:cxn modelId="{96B91935-334A-4EF7-8382-026513038788}" type="presParOf" srcId="{32075020-0A1C-4F47-B0D5-7C02B885FD77}" destId="{9F331578-525F-41CF-AEF7-1880669B77FD}" srcOrd="9" destOrd="0" presId="urn:microsoft.com/office/officeart/2005/8/layout/cycle1"/>
    <dgm:cxn modelId="{357AD533-F2C5-4676-88C6-42958B43EA6D}" type="presParOf" srcId="{32075020-0A1C-4F47-B0D5-7C02B885FD77}" destId="{B2AD55EC-58AB-45DF-8DA8-9F224D9D71B9}" srcOrd="10" destOrd="0" presId="urn:microsoft.com/office/officeart/2005/8/layout/cycle1"/>
    <dgm:cxn modelId="{50BC54D0-54B9-4094-B207-45ABFFCCF928}" type="presParOf" srcId="{32075020-0A1C-4F47-B0D5-7C02B885FD77}" destId="{797D1C58-323C-4BE0-BFD5-18B382CB7885}" srcOrd="11" destOrd="0" presId="urn:microsoft.com/office/officeart/2005/8/layout/cycle1"/>
    <dgm:cxn modelId="{838F8AE7-198B-4749-8D8A-43A3BD589F2E}" type="presParOf" srcId="{32075020-0A1C-4F47-B0D5-7C02B885FD77}" destId="{A64B2163-1045-40FB-8D73-EF871DC8A090}" srcOrd="12" destOrd="0" presId="urn:microsoft.com/office/officeart/2005/8/layout/cycle1"/>
    <dgm:cxn modelId="{2EB84563-70C9-4719-853F-01EDBC6CF5C3}" type="presParOf" srcId="{32075020-0A1C-4F47-B0D5-7C02B885FD77}" destId="{D5549B8F-A6F5-49DD-8520-FC5733C0D819}" srcOrd="13" destOrd="0" presId="urn:microsoft.com/office/officeart/2005/8/layout/cycle1"/>
    <dgm:cxn modelId="{A8BE15D7-2EE9-4F89-9129-CF339C425B54}" type="presParOf" srcId="{32075020-0A1C-4F47-B0D5-7C02B885FD77}" destId="{C851C009-FB8D-4AFE-BC7A-D80D8031498E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E3E678-6CDF-423E-8C47-B0F7915F0545}">
      <dsp:nvSpPr>
        <dsp:cNvPr id="0" name=""/>
        <dsp:cNvSpPr/>
      </dsp:nvSpPr>
      <dsp:spPr>
        <a:xfrm>
          <a:off x="8136861" y="44795"/>
          <a:ext cx="1538365" cy="1538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srgbClr val="3D3D3D"/>
              </a:solidFill>
              <a:latin typeface="Gill Sans MT" panose="020B0502020104020203"/>
              <a:ea typeface="+mn-ea"/>
              <a:cs typeface="+mn-cs"/>
            </a:rPr>
            <a:t>2. családi kötődésű cég</a:t>
          </a:r>
        </a:p>
      </dsp:txBody>
      <dsp:txXfrm>
        <a:off x="8136861" y="44795"/>
        <a:ext cx="1538365" cy="1538365"/>
      </dsp:txXfrm>
    </dsp:sp>
    <dsp:sp modelId="{8B53C4EE-5A93-4C25-A7F1-B6BEA584E078}">
      <dsp:nvSpPr>
        <dsp:cNvPr id="0" name=""/>
        <dsp:cNvSpPr/>
      </dsp:nvSpPr>
      <dsp:spPr>
        <a:xfrm>
          <a:off x="4519553" y="468"/>
          <a:ext cx="5765904" cy="5765904"/>
        </a:xfrm>
        <a:prstGeom prst="circularArrow">
          <a:avLst>
            <a:gd name="adj1" fmla="val 5203"/>
            <a:gd name="adj2" fmla="val 336096"/>
            <a:gd name="adj3" fmla="val 21292495"/>
            <a:gd name="adj4" fmla="val 19766893"/>
            <a:gd name="adj5" fmla="val 60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A58E96-9FF4-4F7D-9560-A515213D704B}">
      <dsp:nvSpPr>
        <dsp:cNvPr id="0" name=""/>
        <dsp:cNvSpPr/>
      </dsp:nvSpPr>
      <dsp:spPr>
        <a:xfrm>
          <a:off x="9066099" y="2904695"/>
          <a:ext cx="1538365" cy="1538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 err="1">
              <a:solidFill>
                <a:srgbClr val="3D3D3D"/>
              </a:solidFill>
              <a:latin typeface="Gill Sans MT" panose="020B0502020104020203"/>
              <a:ea typeface="+mn-ea"/>
              <a:cs typeface="+mn-cs"/>
            </a:rPr>
            <a:t>Tüke</a:t>
          </a:r>
          <a:r>
            <a:rPr lang="hu-HU" sz="2000" kern="1200" dirty="0">
              <a:solidFill>
                <a:srgbClr val="3D3D3D"/>
              </a:solidFill>
              <a:latin typeface="Gill Sans MT" panose="020B0502020104020203"/>
              <a:ea typeface="+mn-ea"/>
              <a:cs typeface="+mn-cs"/>
            </a:rPr>
            <a:t> Busz Zrt.</a:t>
          </a:r>
        </a:p>
      </dsp:txBody>
      <dsp:txXfrm>
        <a:off x="9066099" y="2904695"/>
        <a:ext cx="1538365" cy="1538365"/>
      </dsp:txXfrm>
    </dsp:sp>
    <dsp:sp modelId="{B855747B-E474-4EDE-925D-DB7B81531E3F}">
      <dsp:nvSpPr>
        <dsp:cNvPr id="0" name=""/>
        <dsp:cNvSpPr/>
      </dsp:nvSpPr>
      <dsp:spPr>
        <a:xfrm>
          <a:off x="4519553" y="468"/>
          <a:ext cx="5765904" cy="5765904"/>
        </a:xfrm>
        <a:prstGeom prst="circularArrow">
          <a:avLst>
            <a:gd name="adj1" fmla="val 5203"/>
            <a:gd name="adj2" fmla="val 336096"/>
            <a:gd name="adj3" fmla="val 4013924"/>
            <a:gd name="adj4" fmla="val 2254143"/>
            <a:gd name="adj5" fmla="val 60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BA98E1-56A3-4579-AD63-5FE3CAAAF743}">
      <dsp:nvSpPr>
        <dsp:cNvPr id="0" name=""/>
        <dsp:cNvSpPr/>
      </dsp:nvSpPr>
      <dsp:spPr>
        <a:xfrm>
          <a:off x="6633322" y="4672210"/>
          <a:ext cx="1538365" cy="1538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3300" kern="1200"/>
        </a:p>
      </dsp:txBody>
      <dsp:txXfrm>
        <a:off x="6633322" y="4672210"/>
        <a:ext cx="1538365" cy="1538365"/>
      </dsp:txXfrm>
    </dsp:sp>
    <dsp:sp modelId="{199B07C7-1CD7-4101-BA45-3DA8B8B78F48}">
      <dsp:nvSpPr>
        <dsp:cNvPr id="0" name=""/>
        <dsp:cNvSpPr/>
      </dsp:nvSpPr>
      <dsp:spPr>
        <a:xfrm>
          <a:off x="4519553" y="468"/>
          <a:ext cx="5765904" cy="5765904"/>
        </a:xfrm>
        <a:prstGeom prst="circularArrow">
          <a:avLst>
            <a:gd name="adj1" fmla="val 5203"/>
            <a:gd name="adj2" fmla="val 336096"/>
            <a:gd name="adj3" fmla="val 8209761"/>
            <a:gd name="adj4" fmla="val 6449980"/>
            <a:gd name="adj5" fmla="val 60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AD55EC-58AB-45DF-8DA8-9F224D9D71B9}">
      <dsp:nvSpPr>
        <dsp:cNvPr id="0" name=""/>
        <dsp:cNvSpPr/>
      </dsp:nvSpPr>
      <dsp:spPr>
        <a:xfrm>
          <a:off x="3947831" y="2904695"/>
          <a:ext cx="2043795" cy="1538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srgbClr val="3D3D3D"/>
              </a:solidFill>
              <a:latin typeface="Gill Sans MT" panose="020B0502020104020203"/>
              <a:ea typeface="+mn-ea"/>
              <a:cs typeface="+mn-cs"/>
            </a:rPr>
            <a:t>Gumiabroncs-beszállító</a:t>
          </a:r>
        </a:p>
      </dsp:txBody>
      <dsp:txXfrm>
        <a:off x="3947831" y="2904695"/>
        <a:ext cx="2043795" cy="1538365"/>
      </dsp:txXfrm>
    </dsp:sp>
    <dsp:sp modelId="{797D1C58-323C-4BE0-BFD5-18B382CB7885}">
      <dsp:nvSpPr>
        <dsp:cNvPr id="0" name=""/>
        <dsp:cNvSpPr/>
      </dsp:nvSpPr>
      <dsp:spPr>
        <a:xfrm>
          <a:off x="4519553" y="468"/>
          <a:ext cx="5765904" cy="5765904"/>
        </a:xfrm>
        <a:prstGeom prst="circularArrow">
          <a:avLst>
            <a:gd name="adj1" fmla="val 5203"/>
            <a:gd name="adj2" fmla="val 336096"/>
            <a:gd name="adj3" fmla="val 12297011"/>
            <a:gd name="adj4" fmla="val 10771408"/>
            <a:gd name="adj5" fmla="val 60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49B8F-A6F5-49DD-8520-FC5733C0D819}">
      <dsp:nvSpPr>
        <dsp:cNvPr id="0" name=""/>
        <dsp:cNvSpPr/>
      </dsp:nvSpPr>
      <dsp:spPr>
        <a:xfrm>
          <a:off x="5129784" y="44795"/>
          <a:ext cx="1538365" cy="1538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1. családi kötődésű cég</a:t>
          </a:r>
        </a:p>
      </dsp:txBody>
      <dsp:txXfrm>
        <a:off x="5129784" y="44795"/>
        <a:ext cx="1538365" cy="1538365"/>
      </dsp:txXfrm>
    </dsp:sp>
    <dsp:sp modelId="{C851C009-FB8D-4AFE-BC7A-D80D8031498E}">
      <dsp:nvSpPr>
        <dsp:cNvPr id="0" name=""/>
        <dsp:cNvSpPr/>
      </dsp:nvSpPr>
      <dsp:spPr>
        <a:xfrm>
          <a:off x="4519553" y="468"/>
          <a:ext cx="5765904" cy="5765904"/>
        </a:xfrm>
        <a:prstGeom prst="circularArrow">
          <a:avLst>
            <a:gd name="adj1" fmla="val 5203"/>
            <a:gd name="adj2" fmla="val 336096"/>
            <a:gd name="adj3" fmla="val 16864915"/>
            <a:gd name="adj4" fmla="val 15198988"/>
            <a:gd name="adj5" fmla="val 60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A0EDC0-031D-FE8E-39E5-843C5DD06C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Önkormányzati cégek és intézmények jogi átvilágítása Pécsett 2019-2022 ÉVEKBEN:</a:t>
            </a:r>
            <a:br>
              <a:rPr lang="hu-HU" dirty="0"/>
            </a:br>
            <a:r>
              <a:rPr lang="hu-HU" dirty="0"/>
              <a:t>FÓKUSZBAN A KÖZPÉNZGAZDÁLKODÁS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D10830F-4269-1E28-15FE-F9EB9C94D1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Bodnár Imre</a:t>
            </a:r>
          </a:p>
        </p:txBody>
      </p:sp>
    </p:spTree>
    <p:extLst>
      <p:ext uri="{BB962C8B-B14F-4D97-AF65-F5344CB8AC3E}">
        <p14:creationId xmlns:p14="http://schemas.microsoft.com/office/powerpoint/2010/main" val="2988752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26503BD-66C6-37FF-83CC-B8D6BE68C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Tüke</a:t>
            </a:r>
            <a:r>
              <a:rPr lang="hu-HU" dirty="0"/>
              <a:t> busz Zrt.:</a:t>
            </a:r>
            <a:br>
              <a:rPr lang="hu-HU" dirty="0"/>
            </a:br>
            <a:r>
              <a:rPr lang="hu-HU" dirty="0"/>
              <a:t>Gumiabroncs-beszerzés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5EDC0DE-BB9C-BA6D-777A-9D98C03DA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korábbi beszállítók helyett 2016-tól új beszállítóval szerződtek.</a:t>
            </a:r>
          </a:p>
          <a:p>
            <a:r>
              <a:rPr lang="hu-HU" dirty="0"/>
              <a:t>A </a:t>
            </a:r>
            <a:r>
              <a:rPr lang="hu-HU" dirty="0" err="1"/>
              <a:t>Tüke</a:t>
            </a:r>
            <a:r>
              <a:rPr lang="hu-HU" dirty="0"/>
              <a:t> Busz Zrt. egyik vezető munkatársa saját családi érdekeltségeit hozta előnyös helyzetbe.</a:t>
            </a:r>
          </a:p>
          <a:p>
            <a:r>
              <a:rPr lang="hu-HU" dirty="0"/>
              <a:t>Ennek érdekében a </a:t>
            </a:r>
            <a:r>
              <a:rPr lang="hu-HU" dirty="0" err="1"/>
              <a:t>Tüke</a:t>
            </a:r>
            <a:r>
              <a:rPr lang="hu-HU" dirty="0"/>
              <a:t> Busz Zrt. belső szabályzatán is alakítottak.</a:t>
            </a:r>
          </a:p>
          <a:p>
            <a:r>
              <a:rPr lang="hu-HU" dirty="0"/>
              <a:t>A családi kötődésű cégek 100 milliós bevételre tettek szert.</a:t>
            </a:r>
          </a:p>
          <a:p>
            <a:r>
              <a:rPr lang="hu-HU" dirty="0"/>
              <a:t>A családi kötődésű cégek 8-10 %-os hasznot realizáltak a beszerzéseken a </a:t>
            </a:r>
            <a:r>
              <a:rPr lang="hu-HU" dirty="0" err="1"/>
              <a:t>Tüke</a:t>
            </a:r>
            <a:r>
              <a:rPr lang="hu-HU" dirty="0"/>
              <a:t> Busz Zrt. kárára.</a:t>
            </a:r>
          </a:p>
          <a:p>
            <a:r>
              <a:rPr lang="hu-HU" dirty="0"/>
              <a:t>Kaotikus volt a készletgazdálkodás, beszerzési eljárás nem volt, a készlet halmozódott.</a:t>
            </a:r>
          </a:p>
        </p:txBody>
      </p:sp>
    </p:spTree>
    <p:extLst>
      <p:ext uri="{BB962C8B-B14F-4D97-AF65-F5344CB8AC3E}">
        <p14:creationId xmlns:p14="http://schemas.microsoft.com/office/powerpoint/2010/main" val="2725690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26503BD-66C6-37FF-83CC-B8D6BE68C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Tüke</a:t>
            </a:r>
            <a:r>
              <a:rPr lang="hu-HU" dirty="0"/>
              <a:t> busz Zrt.:</a:t>
            </a:r>
            <a:br>
              <a:rPr lang="hu-HU" dirty="0"/>
            </a:br>
            <a:r>
              <a:rPr lang="hu-HU" dirty="0"/>
              <a:t>Gumiabroncs-beszerzés</a:t>
            </a:r>
          </a:p>
        </p:txBody>
      </p:sp>
      <p:graphicFrame>
        <p:nvGraphicFramePr>
          <p:cNvPr id="6" name="Tartalom helye 5">
            <a:extLst>
              <a:ext uri="{FF2B5EF4-FFF2-40B4-BE49-F238E27FC236}">
                <a16:creationId xmlns:a16="http://schemas.microsoft.com/office/drawing/2014/main" id="{E0C7A544-EBC9-B6CB-B97A-F9AFACB3290C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4416155"/>
              </p:ext>
            </p:extLst>
          </p:nvPr>
        </p:nvGraphicFramePr>
        <p:xfrm>
          <a:off x="-1180148" y="2143423"/>
          <a:ext cx="14552296" cy="6212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zövegdoboz 6">
            <a:extLst>
              <a:ext uri="{FF2B5EF4-FFF2-40B4-BE49-F238E27FC236}">
                <a16:creationId xmlns:a16="http://schemas.microsoft.com/office/drawing/2014/main" id="{E03B97A8-C53C-A0AA-ED9B-9341260190E6}"/>
              </a:ext>
            </a:extLst>
          </p:cNvPr>
          <p:cNvSpPr txBox="1"/>
          <p:nvPr/>
        </p:nvSpPr>
        <p:spPr>
          <a:xfrm>
            <a:off x="2677212" y="6249971"/>
            <a:ext cx="7051250" cy="16779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812C986E-3E71-EE2E-A3A3-9A0051B5C88E}"/>
              </a:ext>
            </a:extLst>
          </p:cNvPr>
          <p:cNvGrpSpPr/>
          <p:nvPr/>
        </p:nvGrpSpPr>
        <p:grpSpPr>
          <a:xfrm>
            <a:off x="5321431" y="3308755"/>
            <a:ext cx="1762812" cy="1941152"/>
            <a:chOff x="4068803" y="2501908"/>
            <a:chExt cx="1762812" cy="1941152"/>
          </a:xfrm>
        </p:grpSpPr>
        <p:sp>
          <p:nvSpPr>
            <p:cNvPr id="9" name="Téglalap 8">
              <a:extLst>
                <a:ext uri="{FF2B5EF4-FFF2-40B4-BE49-F238E27FC236}">
                  <a16:creationId xmlns:a16="http://schemas.microsoft.com/office/drawing/2014/main" id="{49E06245-441F-A747-A513-CC0A5F59F077}"/>
                </a:ext>
              </a:extLst>
            </p:cNvPr>
            <p:cNvSpPr/>
            <p:nvPr/>
          </p:nvSpPr>
          <p:spPr>
            <a:xfrm>
              <a:off x="4074189" y="2904695"/>
              <a:ext cx="1538365" cy="153836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hu-HU"/>
            </a:p>
          </p:txBody>
        </p:sp>
        <p:sp>
          <p:nvSpPr>
            <p:cNvPr id="10" name="Szövegdoboz 9">
              <a:extLst>
                <a:ext uri="{FF2B5EF4-FFF2-40B4-BE49-F238E27FC236}">
                  <a16:creationId xmlns:a16="http://schemas.microsoft.com/office/drawing/2014/main" id="{4E8D06BD-DC40-6554-93F8-9D6AE39C016B}"/>
                </a:ext>
              </a:extLst>
            </p:cNvPr>
            <p:cNvSpPr txBox="1"/>
            <p:nvPr/>
          </p:nvSpPr>
          <p:spPr>
            <a:xfrm>
              <a:off x="4068803" y="2501908"/>
              <a:ext cx="1762812" cy="15383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u-HU" sz="3200" dirty="0">
                  <a:solidFill>
                    <a:srgbClr val="3D3D3D"/>
                  </a:solidFill>
                  <a:latin typeface="Gill Sans MT" panose="020B0502020104020203"/>
                </a:rPr>
                <a:t>+8-10% haszon</a:t>
              </a:r>
            </a:p>
          </p:txBody>
        </p:sp>
      </p:grpSp>
      <p:sp>
        <p:nvSpPr>
          <p:cNvPr id="11" name="Nyíl: jobbra mutató 10">
            <a:extLst>
              <a:ext uri="{FF2B5EF4-FFF2-40B4-BE49-F238E27FC236}">
                <a16:creationId xmlns:a16="http://schemas.microsoft.com/office/drawing/2014/main" id="{4AEA4BC0-DA73-1832-1F83-FF664D3FCFCE}"/>
              </a:ext>
            </a:extLst>
          </p:cNvPr>
          <p:cNvSpPr/>
          <p:nvPr/>
        </p:nvSpPr>
        <p:spPr>
          <a:xfrm>
            <a:off x="4840664" y="5473390"/>
            <a:ext cx="2724346" cy="562848"/>
          </a:xfrm>
          <a:prstGeom prst="rightArrow">
            <a:avLst/>
          </a:prstGeom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Kereszt 11">
            <a:extLst>
              <a:ext uri="{FF2B5EF4-FFF2-40B4-BE49-F238E27FC236}">
                <a16:creationId xmlns:a16="http://schemas.microsoft.com/office/drawing/2014/main" id="{9DA39FF6-69B7-BA53-9F39-BA32F534CCE7}"/>
              </a:ext>
            </a:extLst>
          </p:cNvPr>
          <p:cNvSpPr>
            <a:spLocks noChangeAspect="1"/>
          </p:cNvSpPr>
          <p:nvPr/>
        </p:nvSpPr>
        <p:spPr>
          <a:xfrm rot="2700000">
            <a:off x="5501999" y="5160814"/>
            <a:ext cx="1188000" cy="1188000"/>
          </a:xfrm>
          <a:prstGeom prst="plus">
            <a:avLst>
              <a:gd name="adj" fmla="val 4709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1696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8254AB3-358A-BC91-DBFC-A6A2FECCA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Tüke</a:t>
            </a:r>
            <a:r>
              <a:rPr lang="hu-HU" dirty="0"/>
              <a:t> busz zrt.:</a:t>
            </a:r>
            <a:br>
              <a:rPr lang="hu-HU" dirty="0"/>
            </a:br>
            <a:r>
              <a:rPr lang="hu-HU" dirty="0"/>
              <a:t>Polgárjogi igény a Volvo-perben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C0EB572-191A-9234-45AD-8B3368400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Volvo-ügyben már 2017-ben indult nyomozás.</a:t>
            </a:r>
          </a:p>
          <a:p>
            <a:r>
              <a:rPr lang="hu-HU" dirty="0"/>
              <a:t>A vádemelés 2020-ban történt.</a:t>
            </a:r>
          </a:p>
          <a:p>
            <a:r>
              <a:rPr lang="hu-HU" dirty="0"/>
              <a:t>A vád szerint a </a:t>
            </a:r>
            <a:r>
              <a:rPr lang="hu-HU" dirty="0" err="1"/>
              <a:t>Tüke</a:t>
            </a:r>
            <a:r>
              <a:rPr lang="hu-HU" dirty="0"/>
              <a:t> Busz Zrt.-t több mint 600 millió forint kár érte.</a:t>
            </a:r>
          </a:p>
          <a:p>
            <a:r>
              <a:rPr lang="hu-HU" dirty="0"/>
              <a:t>A cég korábban semmit nem tett, hogy a kárát érvényesítse.</a:t>
            </a:r>
          </a:p>
          <a:p>
            <a:r>
              <a:rPr lang="hu-HU" dirty="0"/>
              <a:t>A társaság az átvilágítás eredménye nyomán terjesztette be a polgárjogi igényt a büntetőeljárásban.</a:t>
            </a:r>
          </a:p>
          <a:p>
            <a:r>
              <a:rPr lang="hu-HU" dirty="0"/>
              <a:t>Ezzel esélyt teremtett arra, hogy a pécsiek visszakapják a vagyonukat.</a:t>
            </a:r>
          </a:p>
        </p:txBody>
      </p:sp>
    </p:spTree>
    <p:extLst>
      <p:ext uri="{BB962C8B-B14F-4D97-AF65-F5344CB8AC3E}">
        <p14:creationId xmlns:p14="http://schemas.microsoft.com/office/powerpoint/2010/main" val="3486902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A466B68-0717-3505-2E86-F782E25A1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Pécsi Sport </a:t>
            </a:r>
            <a:r>
              <a:rPr lang="hu-HU" dirty="0" err="1"/>
              <a:t>Nzrt</a:t>
            </a:r>
            <a:r>
              <a:rPr lang="hu-HU" dirty="0"/>
              <a:t>.:</a:t>
            </a:r>
            <a:br>
              <a:rPr lang="hu-HU" dirty="0"/>
            </a:br>
            <a:r>
              <a:rPr lang="hu-HU" dirty="0"/>
              <a:t>A konditerem-ügy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A14CF65-311E-3FF3-5F54-3709A5CC8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Pécsi Sport Nonprofit Zrt. 2017-ben bérbe adta a Hullámfürdő konditermét egy cégnek.</a:t>
            </a:r>
          </a:p>
          <a:p>
            <a:r>
              <a:rPr lang="hu-HU" dirty="0"/>
              <a:t>A havi 30 ezer forintos bérleti díj a rezsiköltségeket sem fedezte.</a:t>
            </a:r>
          </a:p>
          <a:p>
            <a:r>
              <a:rPr lang="hu-HU" dirty="0"/>
              <a:t>A valós üzemeltetést (takarítás, jegyszedés) a PSN végezte.</a:t>
            </a:r>
          </a:p>
          <a:p>
            <a:r>
              <a:rPr lang="hu-HU" dirty="0"/>
              <a:t>A PSN óránként (!) 20 ezer forintért bérelte vissza saját ingatlanát TAO forrásból.</a:t>
            </a:r>
          </a:p>
          <a:p>
            <a:r>
              <a:rPr lang="hu-HU" dirty="0"/>
              <a:t>4 év alatt 19 millió forintos vagyoni hátrány keletkezett a bérbeadásból és 3,5 millió forintos kár a visszabérlésből.</a:t>
            </a:r>
          </a:p>
        </p:txBody>
      </p:sp>
    </p:spTree>
    <p:extLst>
      <p:ext uri="{BB962C8B-B14F-4D97-AF65-F5344CB8AC3E}">
        <p14:creationId xmlns:p14="http://schemas.microsoft.com/office/powerpoint/2010/main" val="2156057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8278595-297C-4CAC-74EA-3FA1B0E69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Zsolnay </a:t>
            </a:r>
            <a:r>
              <a:rPr lang="hu-HU" dirty="0" err="1"/>
              <a:t>PORCELÁNManufaktúra</a:t>
            </a:r>
            <a:r>
              <a:rPr lang="hu-HU" dirty="0"/>
              <a:t> ZRT.:</a:t>
            </a:r>
            <a:br>
              <a:rPr lang="hu-HU" dirty="0"/>
            </a:br>
            <a:r>
              <a:rPr lang="hu-HU" dirty="0"/>
              <a:t>A </a:t>
            </a:r>
            <a:r>
              <a:rPr lang="hu-HU" dirty="0" err="1"/>
              <a:t>Ledina</a:t>
            </a:r>
            <a:r>
              <a:rPr lang="hu-HU" dirty="0"/>
              <a:t>-kölcsön ügye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290A5EF-E381-44F4-7F07-E8538CE64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Zsolnay </a:t>
            </a:r>
            <a:r>
              <a:rPr lang="hu-HU" dirty="0" err="1"/>
              <a:t>Porcelánanufaktúra</a:t>
            </a:r>
            <a:r>
              <a:rPr lang="hu-HU" dirty="0"/>
              <a:t> Zrt. elleni támadásnak gazdag és szerteágazó történelme van.</a:t>
            </a:r>
          </a:p>
          <a:p>
            <a:r>
              <a:rPr lang="hu-HU" dirty="0"/>
              <a:t>Az egyik epizód a dolgozókat átvevő </a:t>
            </a:r>
            <a:r>
              <a:rPr lang="hu-HU" dirty="0" err="1"/>
              <a:t>Ledina</a:t>
            </a:r>
            <a:r>
              <a:rPr lang="hu-HU" dirty="0"/>
              <a:t> Kerámia Kft-ről szól.</a:t>
            </a:r>
          </a:p>
          <a:p>
            <a:r>
              <a:rPr lang="hu-HU" dirty="0"/>
              <a:t>A </a:t>
            </a:r>
            <a:r>
              <a:rPr lang="hu-HU" dirty="0" err="1"/>
              <a:t>Ledina</a:t>
            </a:r>
            <a:r>
              <a:rPr lang="hu-HU" dirty="0"/>
              <a:t> Kft.-</a:t>
            </a:r>
            <a:r>
              <a:rPr lang="hu-HU" dirty="0" err="1"/>
              <a:t>nek</a:t>
            </a:r>
            <a:r>
              <a:rPr lang="hu-HU" dirty="0"/>
              <a:t> nem volt gyára, megrendelése, alapanyaga, tőkéje, technológiája, piaca.</a:t>
            </a:r>
          </a:p>
          <a:p>
            <a:r>
              <a:rPr lang="hu-HU" dirty="0"/>
              <a:t>Volt viszont 112 – </a:t>
            </a:r>
            <a:r>
              <a:rPr lang="hu-HU" dirty="0" err="1"/>
              <a:t>ex-zsolnay-s</a:t>
            </a:r>
            <a:r>
              <a:rPr lang="hu-HU" dirty="0"/>
              <a:t> – dolgozója, azaz jelentős bér- és járulékfizetési kötelezettsége.</a:t>
            </a:r>
          </a:p>
          <a:p>
            <a:r>
              <a:rPr lang="hu-HU" dirty="0"/>
              <a:t>A dolgozók semmilyen munkát nem végeztek, ennek ellenére hónapról hónapra ki kellett fizetni a bérüket.</a:t>
            </a:r>
          </a:p>
          <a:p>
            <a:r>
              <a:rPr lang="hu-HU" dirty="0"/>
              <a:t>Az első béreket a </a:t>
            </a:r>
            <a:r>
              <a:rPr lang="hu-HU" dirty="0" err="1"/>
              <a:t>Tettye</a:t>
            </a:r>
            <a:r>
              <a:rPr lang="hu-HU" dirty="0"/>
              <a:t> Forrásház Zrt. 40 millió forintos kölcsönéből fizették ki.</a:t>
            </a:r>
          </a:p>
          <a:p>
            <a:r>
              <a:rPr lang="hu-HU" dirty="0"/>
              <a:t>A </a:t>
            </a:r>
            <a:r>
              <a:rPr lang="hu-HU" dirty="0" err="1"/>
              <a:t>Ledina</a:t>
            </a:r>
            <a:r>
              <a:rPr lang="hu-HU" dirty="0"/>
              <a:t> Kft. nem volt bejegyezve, a kölcsönnek nem volt fedezete, sem a </a:t>
            </a:r>
            <a:r>
              <a:rPr lang="hu-HU" dirty="0" err="1"/>
              <a:t>Ledinának</a:t>
            </a:r>
            <a:r>
              <a:rPr lang="hu-HU" dirty="0"/>
              <a:t> reménye a visszafizetésre.</a:t>
            </a:r>
          </a:p>
        </p:txBody>
      </p:sp>
    </p:spTree>
    <p:extLst>
      <p:ext uri="{BB962C8B-B14F-4D97-AF65-F5344CB8AC3E}">
        <p14:creationId xmlns:p14="http://schemas.microsoft.com/office/powerpoint/2010/main" val="146458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8B1CF33-E104-97AF-C5DC-16658FA94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Zsolnay Örökségkezelő </a:t>
            </a:r>
            <a:r>
              <a:rPr lang="hu-HU" dirty="0" err="1"/>
              <a:t>Nkft</a:t>
            </a:r>
            <a:r>
              <a:rPr lang="hu-HU" dirty="0"/>
              <a:t>.:</a:t>
            </a:r>
            <a:br>
              <a:rPr lang="hu-HU" dirty="0"/>
            </a:br>
            <a:r>
              <a:rPr lang="hu-HU" dirty="0"/>
              <a:t>bérleti díj a korábban ingyen kiadott kávézóért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1953BEF-9AF1-9048-2427-7B68DBFC93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Pécs önkormányzata 2016-ban 145 millió forintot költött a Városháza délnyugati sarkán egy utcafronti üzlethelység felújítására.</a:t>
            </a:r>
          </a:p>
          <a:p>
            <a:r>
              <a:rPr lang="hu-HU" dirty="0"/>
              <a:t>Pécs és a Zsolnay Örökségkezelő Nonprofit Kft. haszonbérleti szerződést kötött.</a:t>
            </a:r>
          </a:p>
          <a:p>
            <a:r>
              <a:rPr lang="hu-HU" dirty="0"/>
              <a:t>Az ingatlan 378,8 m</a:t>
            </a:r>
            <a:r>
              <a:rPr lang="hu-HU" baseline="30000" dirty="0"/>
              <a:t>2</a:t>
            </a:r>
            <a:r>
              <a:rPr lang="hu-HU" dirty="0"/>
              <a:t>-es ingatlanrésze a ZSÖK hasznosításába került, az árbevétel 5 %-a a várost, 95%-a a ZSÖK-öt illette volna.</a:t>
            </a:r>
          </a:p>
          <a:p>
            <a:r>
              <a:rPr lang="hu-HU" dirty="0"/>
              <a:t>A ZSÖK akkori ügyvezetője 15 évre ingyen használatba adta a frekventált helyen található ingatlant.</a:t>
            </a:r>
          </a:p>
          <a:p>
            <a:r>
              <a:rPr lang="hu-HU" dirty="0"/>
              <a:t>Az átvilágítás eredményeként ma már bérleti díjat fizet a korábbi ingyenes használó.</a:t>
            </a:r>
          </a:p>
          <a:p>
            <a:r>
              <a:rPr lang="hu-HU" dirty="0"/>
              <a:t>A városnak az eredeti konstrukció 150 millió forint kárt okozott volna.</a:t>
            </a:r>
          </a:p>
        </p:txBody>
      </p:sp>
    </p:spTree>
    <p:extLst>
      <p:ext uri="{BB962C8B-B14F-4D97-AF65-F5344CB8AC3E}">
        <p14:creationId xmlns:p14="http://schemas.microsoft.com/office/powerpoint/2010/main" val="101853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5532552-8950-BBC6-974D-2996F83B0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Pécsi vagyonhasznosító Zrt.:</a:t>
            </a:r>
            <a:br>
              <a:rPr lang="hu-HU" dirty="0"/>
            </a:br>
            <a:r>
              <a:rPr lang="hu-HU" dirty="0"/>
              <a:t>Félmilliárd forintos ingatlanvagyon visszaszerzése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14425B5-FBB9-FD06-B7CC-E6A0ED133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2008-ban a Pécsi Vagyonhasznosító Zrt. jogelődje és egy befektető kötött szerződést a Búza téri kispiac területének fejlesztésére.</a:t>
            </a:r>
          </a:p>
          <a:p>
            <a:r>
              <a:rPr lang="hu-HU" dirty="0"/>
              <a:t>Az eredeti szerződést 6-szor módosították, rendre az önkormányzati cég kárára.</a:t>
            </a:r>
          </a:p>
          <a:p>
            <a:r>
              <a:rPr lang="hu-HU" dirty="0"/>
              <a:t>Az ingatlanfejlesztő projektcégek hálójában „elveszett” egy értékes belvárosi ingatlan és jelentős kötbér.</a:t>
            </a:r>
          </a:p>
          <a:p>
            <a:r>
              <a:rPr lang="hu-HU" dirty="0"/>
              <a:t>A PVH jogelődje még 23 millió forint tagi kölcsönt is adott a projektcégbe.</a:t>
            </a:r>
          </a:p>
          <a:p>
            <a:r>
              <a:rPr lang="hu-HU" dirty="0"/>
              <a:t>13 év után a városi cégnek sem ingatlanvagyona, sem kötbére, sem üzletházrésze nem volt, a tagi kölcsönt nem kapta vissza.</a:t>
            </a:r>
          </a:p>
          <a:p>
            <a:r>
              <a:rPr lang="hu-HU" dirty="0"/>
              <a:t>Ezek után kezdődött az átvilágítás, melynek következtében a PVH 512,7 millió forintos ingatlanvagyonra tett szert.</a:t>
            </a:r>
          </a:p>
        </p:txBody>
      </p:sp>
    </p:spTree>
    <p:extLst>
      <p:ext uri="{BB962C8B-B14F-4D97-AF65-F5344CB8AC3E}">
        <p14:creationId xmlns:p14="http://schemas.microsoft.com/office/powerpoint/2010/main" val="90469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A9BD02A-251F-2E17-4EE7-2A7441658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Zsolnay örökségkezelő </a:t>
            </a:r>
            <a:r>
              <a:rPr lang="hu-HU" dirty="0" err="1"/>
              <a:t>Nkft</a:t>
            </a:r>
            <a:r>
              <a:rPr lang="hu-HU" dirty="0"/>
              <a:t>.:</a:t>
            </a:r>
            <a:br>
              <a:rPr lang="hu-HU" dirty="0"/>
            </a:br>
            <a:r>
              <a:rPr lang="hu-HU" dirty="0"/>
              <a:t>Olcsóbb rádióreklámok, 100 milliós megtakarítás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F9C19F9-E188-985D-639B-2BB904537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Zsolnay Örökségkezelő </a:t>
            </a:r>
            <a:r>
              <a:rPr lang="hu-HU" dirty="0" err="1"/>
              <a:t>Nkft</a:t>
            </a:r>
            <a:r>
              <a:rPr lang="hu-HU" dirty="0"/>
              <a:t>. akkori vezetője 2018-ban 4 évre szóló, nettó 165 millió forintos rádióreklám-szerződést kötött.</a:t>
            </a:r>
          </a:p>
          <a:p>
            <a:r>
              <a:rPr lang="hu-HU" dirty="0"/>
              <a:t>A 2018-ban leszerződött összeg a reklám költségvetés közel 50%-a volt az online média hatékony térfoglalásának időszakában.</a:t>
            </a:r>
          </a:p>
          <a:p>
            <a:r>
              <a:rPr lang="hu-HU" dirty="0"/>
              <a:t>Azzal, hogy 2016-ban 6,4%, 2017-ben 16% volt a rádióreklám aránya.</a:t>
            </a:r>
          </a:p>
          <a:p>
            <a:r>
              <a:rPr lang="hu-HU" dirty="0"/>
              <a:t>A jelentős díjat akkor is ki kellett volna fizetni az önkormányzati cégnek, ha nem veszi igénybe a keretet.</a:t>
            </a:r>
          </a:p>
          <a:p>
            <a:r>
              <a:rPr lang="hu-HU" dirty="0"/>
              <a:t>Az átvilágítás megállapításai következtében új reklámszerződés született, ami 100 milliós közpénz-megtakarítást eredményezett.</a:t>
            </a:r>
          </a:p>
        </p:txBody>
      </p:sp>
    </p:spTree>
    <p:extLst>
      <p:ext uri="{BB962C8B-B14F-4D97-AF65-F5344CB8AC3E}">
        <p14:creationId xmlns:p14="http://schemas.microsoft.com/office/powerpoint/2010/main" val="4196139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AAD9FCC-3866-3F4C-4BFB-549DE0030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Zsolnay örökségkezelő </a:t>
            </a:r>
            <a:r>
              <a:rPr lang="hu-HU" dirty="0" err="1"/>
              <a:t>Nkft</a:t>
            </a:r>
            <a:r>
              <a:rPr lang="hu-HU" dirty="0"/>
              <a:t>.:</a:t>
            </a:r>
            <a:br>
              <a:rPr lang="hu-HU" dirty="0"/>
            </a:br>
            <a:r>
              <a:rPr lang="hu-HU" dirty="0"/>
              <a:t>Nem szivárog el a Zsolnay Shop bevétele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40F20EE-21C7-0A6D-3C48-2254C03EF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Zsolnay Shop „szakmai felügyeletét” 2018-ban egy külsős cégre bízta a ZSÖK vezetése.</a:t>
            </a:r>
          </a:p>
          <a:p>
            <a:r>
              <a:rPr lang="hu-HU" dirty="0"/>
              <a:t>A szakmai felügyeletet végző cég az árbevétel 94%-át kapta meg díjazásként.</a:t>
            </a:r>
          </a:p>
          <a:p>
            <a:r>
              <a:rPr lang="hu-HU" dirty="0"/>
              <a:t>A bolti eladók bérét, a haszonbérlet díját, a rezsi- és reklámköltséget továbbra is a ZSÖK fizette.</a:t>
            </a:r>
          </a:p>
          <a:p>
            <a:r>
              <a:rPr lang="hu-HU" dirty="0"/>
              <a:t>Az átvilágítás eredményeként feljelentés történt, nyomozás indult. A szakmai felügyelet megszüntetése után a bevétel a ZSÖK-nél marad.</a:t>
            </a:r>
          </a:p>
        </p:txBody>
      </p:sp>
    </p:spTree>
    <p:extLst>
      <p:ext uri="{BB962C8B-B14F-4D97-AF65-F5344CB8AC3E}">
        <p14:creationId xmlns:p14="http://schemas.microsoft.com/office/powerpoint/2010/main" val="37160669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AAD9FCC-3866-3F4C-4BFB-549DE0030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Ügyek, amik jogi akadályok miatt</a:t>
            </a:r>
            <a:br>
              <a:rPr lang="hu-HU" dirty="0"/>
            </a:br>
            <a:r>
              <a:rPr lang="hu-HU" dirty="0"/>
              <a:t>nem tudtak eljutni a bíróságra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40F20EE-21C7-0A6D-3C48-2254C03EF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Elios</a:t>
            </a:r>
            <a:r>
              <a:rPr lang="hu-HU" dirty="0"/>
              <a:t>-ügy</a:t>
            </a:r>
          </a:p>
          <a:p>
            <a:r>
              <a:rPr lang="hu-HU" dirty="0"/>
              <a:t>Búza téri kispiac telek értékesítés</a:t>
            </a:r>
          </a:p>
          <a:p>
            <a:r>
              <a:rPr lang="hu-HU" dirty="0" err="1"/>
              <a:t>Tettye</a:t>
            </a:r>
            <a:r>
              <a:rPr lang="hu-HU" dirty="0"/>
              <a:t> Forrásház Zrt. által megrendelt fiktív tanulmányok</a:t>
            </a:r>
          </a:p>
          <a:p>
            <a:r>
              <a:rPr lang="hu-HU" dirty="0"/>
              <a:t>Sportolók el nem végzett EKG szűrése a PSN Zrt. megrendelésére</a:t>
            </a:r>
          </a:p>
          <a:p>
            <a:r>
              <a:rPr lang="hu-HU" dirty="0"/>
              <a:t>Misina beruházás túlárazása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/>
              <a:t>Elévülés vagy a sértetti státusz hiánya akadályozta az eljárások folytatását.</a:t>
            </a:r>
          </a:p>
          <a:p>
            <a:pPr marL="0" indent="0">
              <a:buNone/>
            </a:pPr>
            <a:r>
              <a:rPr lang="hu-HU" b="1" dirty="0"/>
              <a:t>Ugyanakkor az el nem évült ügyek elévülését megszakította az átvilágítás következtében indított eljárás.</a:t>
            </a:r>
          </a:p>
        </p:txBody>
      </p:sp>
    </p:spTree>
    <p:extLst>
      <p:ext uri="{BB962C8B-B14F-4D97-AF65-F5344CB8AC3E}">
        <p14:creationId xmlns:p14="http://schemas.microsoft.com/office/powerpoint/2010/main" val="2301071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E370BCC-42E9-3D54-3EA3-6DA45F03F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Definíció és cél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BAECA0A-04F2-5F9F-69EC-CB4C7807F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975348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hu-HU" b="1" dirty="0"/>
              <a:t>Mi az átvilágítás?</a:t>
            </a:r>
          </a:p>
          <a:p>
            <a:pPr marL="0" indent="0">
              <a:buNone/>
            </a:pPr>
            <a:r>
              <a:rPr lang="hu-HU" dirty="0"/>
              <a:t>Az önkormányzat gazdálkodó szervezetei működésének és gazdálkodásának, a vagyonkezelői kötelezettségek betartásának átfogó ellenőrzése.</a:t>
            </a:r>
          </a:p>
          <a:p>
            <a:pPr marL="0" indent="0">
              <a:buNone/>
            </a:pPr>
            <a:endParaRPr lang="hu-HU" b="1" dirty="0"/>
          </a:p>
          <a:p>
            <a:pPr marL="0" indent="0">
              <a:buNone/>
            </a:pPr>
            <a:r>
              <a:rPr lang="hu-HU" b="1" dirty="0"/>
              <a:t>Mik a céljai? </a:t>
            </a:r>
          </a:p>
          <a:p>
            <a:r>
              <a:rPr lang="hu-HU" dirty="0"/>
              <a:t>a városvezetés átfogó és teljes körű tájékoztatása a gazdálkodó szervezeteknél folyt közpénzgazdálkodásról</a:t>
            </a:r>
          </a:p>
          <a:p>
            <a:r>
              <a:rPr lang="hu-HU" dirty="0"/>
              <a:t>a szabálytalan folyamatok feltárása és reparálása</a:t>
            </a:r>
          </a:p>
          <a:p>
            <a:r>
              <a:rPr lang="hu-HU" dirty="0"/>
              <a:t>az egyszerű szabálytalanságokon túlmutató bűncselekmények feltárása, eljárások megindítása</a:t>
            </a:r>
          </a:p>
          <a:p>
            <a:r>
              <a:rPr lang="hu-HU" dirty="0"/>
              <a:t>a generál prevenció</a:t>
            </a:r>
          </a:p>
          <a:p>
            <a:r>
              <a:rPr lang="hu-HU" dirty="0"/>
              <a:t>a közvagyon visszaszerzése és jövőbeni megóvása</a:t>
            </a:r>
          </a:p>
        </p:txBody>
      </p:sp>
    </p:spTree>
    <p:extLst>
      <p:ext uri="{BB962C8B-B14F-4D97-AF65-F5344CB8AC3E}">
        <p14:creationId xmlns:p14="http://schemas.microsoft.com/office/powerpoint/2010/main" val="989343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38DDA9-4DFF-8B9F-A527-9D1B3C094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Visszaszerzett/megtakarított vagyon –</a:t>
            </a:r>
            <a:br>
              <a:rPr lang="hu-HU" dirty="0"/>
            </a:br>
            <a:r>
              <a:rPr lang="hu-HU" dirty="0"/>
              <a:t>példák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8DBC11-FF58-6F97-9D05-342F98AAC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Búza téri kispiac: 512,7 millió forintos ingatlanvagyon</a:t>
            </a:r>
          </a:p>
          <a:p>
            <a:r>
              <a:rPr lang="hu-HU" dirty="0"/>
              <a:t>ZSÖK rádiószerződés: 100 milliós megtakarítás</a:t>
            </a:r>
          </a:p>
          <a:p>
            <a:r>
              <a:rPr lang="hu-HU" dirty="0"/>
              <a:t>Széchenyi tér 2. alatti kávézó bérleti díja: 33,12 millió forintos bevétel (inflációs korrekció nélkül)</a:t>
            </a:r>
          </a:p>
          <a:p>
            <a:r>
              <a:rPr lang="hu-HU" dirty="0"/>
              <a:t>Visitor </a:t>
            </a:r>
            <a:r>
              <a:rPr lang="hu-HU" dirty="0" err="1"/>
              <a:t>guide</a:t>
            </a:r>
            <a:r>
              <a:rPr lang="hu-HU" dirty="0"/>
              <a:t> alkalmazás a ZSÖK-ben: évente 12 millió forintos megtakarítás</a:t>
            </a:r>
          </a:p>
          <a:p>
            <a:r>
              <a:rPr lang="hu-HU" dirty="0"/>
              <a:t>ZSÖK kamerarendszer-karbantartás: 21,175 millió forintos megtakarítás</a:t>
            </a:r>
          </a:p>
          <a:p>
            <a:r>
              <a:rPr lang="hu-HU" dirty="0"/>
              <a:t>Zsolnay Shop: évi 20 millió forint marad a városi cégnél</a:t>
            </a:r>
          </a:p>
          <a:p>
            <a:r>
              <a:rPr lang="hu-HU" dirty="0"/>
              <a:t>Szabadság u. 23. volt menza: 215,9 millió forintos vételár</a:t>
            </a:r>
          </a:p>
        </p:txBody>
      </p:sp>
    </p:spTree>
    <p:extLst>
      <p:ext uri="{BB962C8B-B14F-4D97-AF65-F5344CB8AC3E}">
        <p14:creationId xmlns:p14="http://schemas.microsoft.com/office/powerpoint/2010/main" val="39217980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FAE86F6-55AD-51FE-3C89-353E78CA7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Összegzés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7E71D27-A133-5262-C5A1-3A9D0DC7B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69704"/>
            <a:ext cx="11029615" cy="3678303"/>
          </a:xfrm>
        </p:spPr>
        <p:txBody>
          <a:bodyPr>
            <a:normAutofit/>
          </a:bodyPr>
          <a:lstStyle/>
          <a:p>
            <a:pPr algn="ctr"/>
            <a:r>
              <a:rPr lang="hu-HU" sz="2400" b="1" dirty="0"/>
              <a:t>34</a:t>
            </a:r>
            <a:r>
              <a:rPr lang="hu-HU" sz="2400" dirty="0"/>
              <a:t> ügy</a:t>
            </a:r>
          </a:p>
          <a:p>
            <a:pPr algn="ctr"/>
            <a:r>
              <a:rPr lang="hu-HU" sz="2400" b="1" dirty="0"/>
              <a:t>25</a:t>
            </a:r>
            <a:r>
              <a:rPr lang="hu-HU" sz="2400" dirty="0"/>
              <a:t> feljelentés</a:t>
            </a:r>
          </a:p>
          <a:p>
            <a:pPr algn="ctr"/>
            <a:r>
              <a:rPr lang="hu-HU" sz="2400" b="1" dirty="0"/>
              <a:t>12</a:t>
            </a:r>
            <a:r>
              <a:rPr lang="hu-HU" sz="2400" dirty="0"/>
              <a:t> vád</a:t>
            </a:r>
          </a:p>
          <a:p>
            <a:pPr algn="ctr"/>
            <a:r>
              <a:rPr lang="hu-HU" sz="2400" b="1" dirty="0"/>
              <a:t>2.531.254.000</a:t>
            </a:r>
            <a:r>
              <a:rPr lang="hu-HU" sz="2400" dirty="0"/>
              <a:t> forint elkövetési érték</a:t>
            </a:r>
          </a:p>
          <a:p>
            <a:pPr algn="ctr"/>
            <a:r>
              <a:rPr lang="hu-HU" sz="2400" b="1" dirty="0"/>
              <a:t>971.800.000 </a:t>
            </a:r>
            <a:r>
              <a:rPr lang="hu-HU" sz="2400" dirty="0"/>
              <a:t>forint visszaszerzett vagyon</a:t>
            </a:r>
          </a:p>
          <a:p>
            <a:pPr algn="ctr"/>
            <a:r>
              <a:rPr lang="hu-HU" sz="2400" b="1" dirty="0"/>
              <a:t>Felére</a:t>
            </a:r>
            <a:r>
              <a:rPr lang="hu-HU" sz="2400" dirty="0"/>
              <a:t> </a:t>
            </a:r>
            <a:r>
              <a:rPr lang="hu-HU" sz="2400" b="1" dirty="0"/>
              <a:t>csökkent</a:t>
            </a:r>
            <a:r>
              <a:rPr lang="hu-HU" sz="2400" dirty="0"/>
              <a:t> az általános jogi képviselet díja.</a:t>
            </a:r>
          </a:p>
        </p:txBody>
      </p:sp>
    </p:spTree>
    <p:extLst>
      <p:ext uri="{BB962C8B-B14F-4D97-AF65-F5344CB8AC3E}">
        <p14:creationId xmlns:p14="http://schemas.microsoft.com/office/powerpoint/2010/main" val="22910098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9F333E9-B700-0DD6-4DF9-F7B8DBCEC1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Köszönöm a figyelmet!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7AF440A2-19B1-EA9D-8033-3A771F6FBF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Személyesen is állok a képviselők rendelkezésére.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47C217A7-8D02-16DC-50FB-FA9F2B7DC291}"/>
              </a:ext>
            </a:extLst>
          </p:cNvPr>
          <p:cNvSpPr txBox="1"/>
          <p:nvPr/>
        </p:nvSpPr>
        <p:spPr>
          <a:xfrm>
            <a:off x="2645647" y="4326672"/>
            <a:ext cx="68646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i="0" strike="noStrike" dirty="0">
                <a:solidFill>
                  <a:schemeClr val="bg1"/>
                </a:solidFill>
                <a:effectLst/>
              </a:rPr>
              <a:t>Részletek: </a:t>
            </a:r>
            <a:r>
              <a:rPr lang="hu-HU" sz="3600" b="1" i="0" strike="noStrike" dirty="0">
                <a:solidFill>
                  <a:schemeClr val="bg1"/>
                </a:solidFill>
                <a:effectLst/>
              </a:rPr>
              <a:t>elszamoltatas.pecs.hu</a:t>
            </a:r>
            <a:endParaRPr lang="hu-HU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02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D969DAF-6C3C-E043-6AE5-7B52BBB52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átvilágítás fogalmai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7013528-A29F-D9B2-7FAE-46E2D08CB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b="1" dirty="0"/>
              <a:t>Anonimitás</a:t>
            </a:r>
            <a:r>
              <a:rPr lang="hu-HU" dirty="0"/>
              <a:t> – az eljárások jogerős befejezését megelőzően, a konkrét személyek megjelölése nélkül történik a tájékoztatás.</a:t>
            </a:r>
          </a:p>
          <a:p>
            <a:r>
              <a:rPr lang="hu-HU" b="1" dirty="0"/>
              <a:t>Gyanú</a:t>
            </a:r>
            <a:r>
              <a:rPr lang="hu-HU" dirty="0"/>
              <a:t> – a prezentáció során bemutatott eljárások terheltjeiről bíróság még nem döntött jogerősen.</a:t>
            </a:r>
          </a:p>
          <a:p>
            <a:r>
              <a:rPr lang="hu-HU" b="1" dirty="0"/>
              <a:t>Elszámoltatás</a:t>
            </a:r>
            <a:r>
              <a:rPr lang="hu-HU" dirty="0"/>
              <a:t> (nem egyenlő az átvilágítással): – a közpénzgazdálkodás során elkövetett szabálytalanságok feltárása és az elkövetők felelősségre vonása. </a:t>
            </a:r>
          </a:p>
          <a:p>
            <a:r>
              <a:rPr lang="hu-HU" b="1" dirty="0"/>
              <a:t>Az átvilágítás menete</a:t>
            </a:r>
            <a:r>
              <a:rPr lang="hu-HU" dirty="0"/>
              <a:t>: a) A gazdálkodó szervezet gazdasági kapcsolatainak vizsgálata. </a:t>
            </a:r>
            <a:r>
              <a:rPr lang="hu-HU" dirty="0" err="1"/>
              <a:t>b</a:t>
            </a:r>
            <a:r>
              <a:rPr lang="hu-HU" dirty="0"/>
              <a:t>) A szabálytalanságok kiszűrése. c) Tényállások kidolgozása. d) A szabálytalanság büntetőjogi minősítése e) Feljelentés kidolgozása.</a:t>
            </a:r>
          </a:p>
          <a:p>
            <a:r>
              <a:rPr lang="hu-HU" b="1" dirty="0"/>
              <a:t>Az elszámoltatás menete</a:t>
            </a:r>
            <a:r>
              <a:rPr lang="hu-HU" dirty="0"/>
              <a:t>: a) Feljelentés. </a:t>
            </a:r>
            <a:r>
              <a:rPr lang="hu-HU" dirty="0" err="1"/>
              <a:t>b</a:t>
            </a:r>
            <a:r>
              <a:rPr lang="hu-HU" dirty="0"/>
              <a:t>) Nyomozás. c) Vádemelés. d) Első fokú bírósági eljárás. e) Másodfokú bírósági eljárás. f) Jogerős ítélet. </a:t>
            </a:r>
            <a:r>
              <a:rPr lang="hu-HU" dirty="0" err="1"/>
              <a:t>g</a:t>
            </a:r>
            <a:r>
              <a:rPr lang="hu-HU" dirty="0"/>
              <a:t>) Elmarasztalás esetén büntetés-végrehajtás.</a:t>
            </a:r>
          </a:p>
          <a:p>
            <a:r>
              <a:rPr lang="hu-HU" b="1" dirty="0"/>
              <a:t>Pótmagánvád</a:t>
            </a:r>
            <a:r>
              <a:rPr lang="hu-HU" dirty="0"/>
              <a:t>: A sértett azon lehetősége, amellyel feljelentés elutasítása, eljárás megszüntetése és vádelejtés esetén élhet, a vád képviseletének átvételével.</a:t>
            </a:r>
          </a:p>
        </p:txBody>
      </p:sp>
    </p:spTree>
    <p:extLst>
      <p:ext uri="{BB962C8B-B14F-4D97-AF65-F5344CB8AC3E}">
        <p14:creationId xmlns:p14="http://schemas.microsoft.com/office/powerpoint/2010/main" val="1349625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D244E6D-8A16-EF73-40D4-B0A3BD6C8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átvilágítás volumene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09C1006-9484-3485-BCDC-C33B5456B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73475"/>
            <a:ext cx="11029615" cy="1439063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hu-HU" dirty="0"/>
              <a:t>A munka terjedelme: 34 ügy, 25 feljelentés, 9 pótmagánvád, 2 közvád, 1 polgárjogi igény előterjesztés 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hu-HU" dirty="0"/>
              <a:t>Ügyvédek, szakértők száma: 14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hu-HU" dirty="0"/>
              <a:t>Munkaóra: 7281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hu-HU" dirty="0"/>
              <a:t>Átvilágítási jelentés: 1150 oldal</a:t>
            </a:r>
          </a:p>
        </p:txBody>
      </p:sp>
      <p:sp>
        <p:nvSpPr>
          <p:cNvPr id="8" name="Cím 1">
            <a:extLst>
              <a:ext uri="{FF2B5EF4-FFF2-40B4-BE49-F238E27FC236}">
                <a16:creationId xmlns:a16="http://schemas.microsoft.com/office/drawing/2014/main" id="{2C339E05-341C-A4A4-49DE-60939EFA14D9}"/>
              </a:ext>
            </a:extLst>
          </p:cNvPr>
          <p:cNvSpPr txBox="1">
            <a:spLocks/>
          </p:cNvSpPr>
          <p:nvPr/>
        </p:nvSpPr>
        <p:spPr>
          <a:xfrm>
            <a:off x="581191" y="2006691"/>
            <a:ext cx="11029616" cy="12485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dirty="0"/>
              <a:t>Jelentések</a:t>
            </a:r>
          </a:p>
        </p:txBody>
      </p:sp>
      <p:graphicFrame>
        <p:nvGraphicFramePr>
          <p:cNvPr id="16" name="Táblázat 15">
            <a:extLst>
              <a:ext uri="{FF2B5EF4-FFF2-40B4-BE49-F238E27FC236}">
                <a16:creationId xmlns:a16="http://schemas.microsoft.com/office/drawing/2014/main" id="{415F96FA-10A6-AA7C-308C-5BAAA20D0F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517359"/>
              </p:ext>
            </p:extLst>
          </p:nvPr>
        </p:nvGraphicFramePr>
        <p:xfrm>
          <a:off x="446048" y="3361912"/>
          <a:ext cx="1131848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2829">
                  <a:extLst>
                    <a:ext uri="{9D8B030D-6E8A-4147-A177-3AD203B41FA5}">
                      <a16:colId xmlns:a16="http://schemas.microsoft.com/office/drawing/2014/main" val="167219164"/>
                    </a:ext>
                  </a:extLst>
                </a:gridCol>
                <a:gridCol w="3772829">
                  <a:extLst>
                    <a:ext uri="{9D8B030D-6E8A-4147-A177-3AD203B41FA5}">
                      <a16:colId xmlns:a16="http://schemas.microsoft.com/office/drawing/2014/main" val="4258513533"/>
                    </a:ext>
                  </a:extLst>
                </a:gridCol>
                <a:gridCol w="3772829">
                  <a:extLst>
                    <a:ext uri="{9D8B030D-6E8A-4147-A177-3AD203B41FA5}">
                      <a16:colId xmlns:a16="http://schemas.microsoft.com/office/drawing/2014/main" val="2391343258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hu-HU" b="0" dirty="0">
                          <a:latin typeface="+mj-lt"/>
                        </a:rPr>
                        <a:t>JELENTÉSEK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0673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Tettye</a:t>
                      </a:r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Forrásház Zrt.: 118 oldal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Pécsi Városfejlesztési </a:t>
                      </a:r>
                      <a:r>
                        <a:rPr lang="hu-HU" sz="16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Nzrt</a:t>
                      </a:r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.: 70 oldal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Pécsi Sport </a:t>
                      </a:r>
                      <a:r>
                        <a:rPr lang="hu-HU" sz="16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Nzrt</a:t>
                      </a:r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.: 196 oldal</a:t>
                      </a:r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335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ZSÖK </a:t>
                      </a:r>
                      <a:r>
                        <a:rPr lang="hu-HU" sz="16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Nkft</a:t>
                      </a:r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.: 47 oldal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Tüke</a:t>
                      </a:r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Busz Zrt.: 88 oldal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Biokom</a:t>
                      </a:r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6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Nkft</a:t>
                      </a:r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.-Dél-</a:t>
                      </a:r>
                      <a:r>
                        <a:rPr lang="hu-HU" sz="16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</a:t>
                      </a:r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6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Nkft</a:t>
                      </a:r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.: 87 oldal</a:t>
                      </a:r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9737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Pécsi Vagyonhasznosító Zrt.: 70 oldal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PKK Kft. 22 oldal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 Horizont </a:t>
                      </a:r>
                      <a:r>
                        <a:rPr lang="hu-HU" sz="16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Nkft</a:t>
                      </a:r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.: 6 oldal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194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P-P Repülőteret Működtető Kft.: 11 o.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Pétáv</a:t>
                      </a:r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Kft.: 17 oldal</a:t>
                      </a:r>
                      <a:endParaRPr lang="hu-HU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Állatkert A-T </a:t>
                      </a:r>
                      <a:r>
                        <a:rPr lang="hu-HU" sz="16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Nkft</a:t>
                      </a:r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.: 20 oldal</a:t>
                      </a:r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87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Pécsi Ellátó Központ: 110 oldal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PMJV ISZI: 23 oldal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PMJV KSZI: 41 oldal</a:t>
                      </a:r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365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Pécsi Közterület-felügyelet: 14 oldal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Pécsi Kulturális Központ: 20 oldal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Pécsi Nemzeti Színház: 20 oldal</a:t>
                      </a:r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542172"/>
                  </a:ext>
                </a:extLst>
              </a:tr>
            </a:tbl>
          </a:graphicData>
        </a:graphic>
      </p:graphicFrame>
      <p:graphicFrame>
        <p:nvGraphicFramePr>
          <p:cNvPr id="18" name="Táblázat 17">
            <a:extLst>
              <a:ext uri="{FF2B5EF4-FFF2-40B4-BE49-F238E27FC236}">
                <a16:creationId xmlns:a16="http://schemas.microsoft.com/office/drawing/2014/main" id="{4BB7FA27-778E-FDD5-5E90-9006F93CC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733307"/>
              </p:ext>
            </p:extLst>
          </p:nvPr>
        </p:nvGraphicFramePr>
        <p:xfrm>
          <a:off x="446048" y="5957792"/>
          <a:ext cx="1131848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2829">
                  <a:extLst>
                    <a:ext uri="{9D8B030D-6E8A-4147-A177-3AD203B41FA5}">
                      <a16:colId xmlns:a16="http://schemas.microsoft.com/office/drawing/2014/main" val="3926253870"/>
                    </a:ext>
                  </a:extLst>
                </a:gridCol>
                <a:gridCol w="3772829">
                  <a:extLst>
                    <a:ext uri="{9D8B030D-6E8A-4147-A177-3AD203B41FA5}">
                      <a16:colId xmlns:a16="http://schemas.microsoft.com/office/drawing/2014/main" val="327657626"/>
                    </a:ext>
                  </a:extLst>
                </a:gridCol>
                <a:gridCol w="3772829">
                  <a:extLst>
                    <a:ext uri="{9D8B030D-6E8A-4147-A177-3AD203B41FA5}">
                      <a16:colId xmlns:a16="http://schemas.microsoft.com/office/drawing/2014/main" val="273932748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PROJEKTEK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023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Elios</a:t>
                      </a:r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-ügy: 92 oldal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Ledina</a:t>
                      </a:r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-ügy: 33 oldal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MSB-ügy: 65 oldal</a:t>
                      </a:r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417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772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4548ACF-ED52-C0FF-A5E6-B137FF267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Költségek összehasonlítása és megtérülés </a:t>
            </a:r>
          </a:p>
        </p:txBody>
      </p:sp>
      <p:graphicFrame>
        <p:nvGraphicFramePr>
          <p:cNvPr id="6" name="Tartalom helye 5">
            <a:extLst>
              <a:ext uri="{FF2B5EF4-FFF2-40B4-BE49-F238E27FC236}">
                <a16:creationId xmlns:a16="http://schemas.microsoft.com/office/drawing/2014/main" id="{7D6656C3-A90C-92E9-B905-6516683350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4925548"/>
              </p:ext>
            </p:extLst>
          </p:nvPr>
        </p:nvGraphicFramePr>
        <p:xfrm>
          <a:off x="581025" y="2181225"/>
          <a:ext cx="5514975" cy="3678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rtalom helye 5">
            <a:extLst>
              <a:ext uri="{FF2B5EF4-FFF2-40B4-BE49-F238E27FC236}">
                <a16:creationId xmlns:a16="http://schemas.microsoft.com/office/drawing/2014/main" id="{A9060E01-EDA7-FB56-037E-013750D8AD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4542299"/>
              </p:ext>
            </p:extLst>
          </p:nvPr>
        </p:nvGraphicFramePr>
        <p:xfrm>
          <a:off x="6096000" y="2181225"/>
          <a:ext cx="5514975" cy="3678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Szövegdoboz 8">
            <a:extLst>
              <a:ext uri="{FF2B5EF4-FFF2-40B4-BE49-F238E27FC236}">
                <a16:creationId xmlns:a16="http://schemas.microsoft.com/office/drawing/2014/main" id="{336BE9D2-FF5E-2298-DD3B-2C95109D3EC1}"/>
              </a:ext>
            </a:extLst>
          </p:cNvPr>
          <p:cNvSpPr txBox="1"/>
          <p:nvPr/>
        </p:nvSpPr>
        <p:spPr>
          <a:xfrm>
            <a:off x="1400674" y="5859463"/>
            <a:ext cx="4497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/>
              <a:t>A korábbi ciklus utolsó, az előző ciklus első 3 évét vizsgálva</a:t>
            </a:r>
          </a:p>
        </p:txBody>
      </p:sp>
    </p:spTree>
    <p:extLst>
      <p:ext uri="{BB962C8B-B14F-4D97-AF65-F5344CB8AC3E}">
        <p14:creationId xmlns:p14="http://schemas.microsoft.com/office/powerpoint/2010/main" val="3913238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B912251-04FA-73A0-0D8A-B661782B5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letéti ügyek:</a:t>
            </a:r>
            <a:br>
              <a:rPr lang="hu-HU" dirty="0"/>
            </a:br>
            <a:r>
              <a:rPr lang="hu-HU" dirty="0"/>
              <a:t>aranyhajó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492B564-FB25-F8D4-5CB5-FC2EE25A6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68981"/>
            <a:ext cx="11029615" cy="4342967"/>
          </a:xfrm>
        </p:spPr>
        <p:txBody>
          <a:bodyPr anchor="t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hu-HU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120 millióért eladta a belvárosi hotelt az önkormányzat.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hu-HU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A pénz ügyvédi letétbe került 2017-ben.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hu-HU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Még az alacsony vételár sem érkezett meg a Pécsi Vagyonhasznosító Zrt. számlájára.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hu-HU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A pénz hiánya csak 2019-ben, 2 év múltán tűnt fel.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hu-HU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Több felszólítás ment a PVH vezérigazgatója felé, hogy követelje vissza a letétet.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hu-HU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Egymásnak ellentmondó válaszok érkeztek.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hu-HU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A vételár közben „elolvadt”, ügyvédi költség és bánatpénz lett belőle.</a:t>
            </a:r>
          </a:p>
        </p:txBody>
      </p:sp>
      <p:sp>
        <p:nvSpPr>
          <p:cNvPr id="9" name="Lefelé mutató nyíl 8">
            <a:extLst>
              <a:ext uri="{FF2B5EF4-FFF2-40B4-BE49-F238E27FC236}">
                <a16:creationId xmlns:a16="http://schemas.microsoft.com/office/drawing/2014/main" id="{795CD7FF-7BEA-9FF5-8F91-731FC8AFD818}"/>
              </a:ext>
            </a:extLst>
          </p:cNvPr>
          <p:cNvSpPr/>
          <p:nvPr/>
        </p:nvSpPr>
        <p:spPr>
          <a:xfrm>
            <a:off x="5845097" y="2700982"/>
            <a:ext cx="501805" cy="23417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Lefelé mutató nyíl 9">
            <a:extLst>
              <a:ext uri="{FF2B5EF4-FFF2-40B4-BE49-F238E27FC236}">
                <a16:creationId xmlns:a16="http://schemas.microsoft.com/office/drawing/2014/main" id="{5461CF59-D40F-7E3D-2CE8-8FAE13033A2E}"/>
              </a:ext>
            </a:extLst>
          </p:cNvPr>
          <p:cNvSpPr/>
          <p:nvPr/>
        </p:nvSpPr>
        <p:spPr>
          <a:xfrm>
            <a:off x="5845096" y="3237046"/>
            <a:ext cx="501805" cy="23417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Lefelé mutató nyíl 10">
            <a:extLst>
              <a:ext uri="{FF2B5EF4-FFF2-40B4-BE49-F238E27FC236}">
                <a16:creationId xmlns:a16="http://schemas.microsoft.com/office/drawing/2014/main" id="{79B2BDB7-7161-5A80-CADA-6CDA990D7FC6}"/>
              </a:ext>
            </a:extLst>
          </p:cNvPr>
          <p:cNvSpPr/>
          <p:nvPr/>
        </p:nvSpPr>
        <p:spPr>
          <a:xfrm>
            <a:off x="5845096" y="3806563"/>
            <a:ext cx="501805" cy="23417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Lefelé mutató nyíl 11">
            <a:extLst>
              <a:ext uri="{FF2B5EF4-FFF2-40B4-BE49-F238E27FC236}">
                <a16:creationId xmlns:a16="http://schemas.microsoft.com/office/drawing/2014/main" id="{38B708F4-22C8-0812-F55B-568CEEF202D6}"/>
              </a:ext>
            </a:extLst>
          </p:cNvPr>
          <p:cNvSpPr/>
          <p:nvPr/>
        </p:nvSpPr>
        <p:spPr>
          <a:xfrm>
            <a:off x="5845095" y="4342969"/>
            <a:ext cx="501805" cy="23417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Lefelé mutató nyíl 12">
            <a:extLst>
              <a:ext uri="{FF2B5EF4-FFF2-40B4-BE49-F238E27FC236}">
                <a16:creationId xmlns:a16="http://schemas.microsoft.com/office/drawing/2014/main" id="{8E417BAA-B5B0-E66A-671F-B068C6D15C97}"/>
              </a:ext>
            </a:extLst>
          </p:cNvPr>
          <p:cNvSpPr/>
          <p:nvPr/>
        </p:nvSpPr>
        <p:spPr>
          <a:xfrm>
            <a:off x="5845095" y="4876881"/>
            <a:ext cx="501805" cy="23417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Lefelé mutató nyíl 13">
            <a:extLst>
              <a:ext uri="{FF2B5EF4-FFF2-40B4-BE49-F238E27FC236}">
                <a16:creationId xmlns:a16="http://schemas.microsoft.com/office/drawing/2014/main" id="{B19D9BB9-5D33-1849-0362-EF0DD0F29F40}"/>
              </a:ext>
            </a:extLst>
          </p:cNvPr>
          <p:cNvSpPr/>
          <p:nvPr/>
        </p:nvSpPr>
        <p:spPr>
          <a:xfrm>
            <a:off x="5845094" y="5433095"/>
            <a:ext cx="501805" cy="23417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2241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2BDAB97-57F2-8B9D-F88D-EE80A792F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letéti ügyek:</a:t>
            </a:r>
            <a:br>
              <a:rPr lang="hu-HU" dirty="0"/>
            </a:br>
            <a:r>
              <a:rPr lang="hu-HU" dirty="0"/>
              <a:t>Aranycipó és parkolási bírságok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4B1FBBA-80A9-D82E-BC92-72DB06B0A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80137"/>
            <a:ext cx="11029615" cy="4209153"/>
          </a:xfrm>
        </p:spPr>
        <p:txBody>
          <a:bodyPr anchor="t"/>
          <a:lstStyle/>
          <a:p>
            <a:pPr marL="0" indent="0" algn="ctr">
              <a:buNone/>
            </a:pPr>
            <a:r>
              <a:rPr lang="hu-HU" b="1" dirty="0"/>
              <a:t>Aranycipó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50 millió Ft vételár ügyvédi letétbe került 2017-ben.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hu-HU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A Pécsi Vagyonhasznosító Zrt. elállt az ingatlanvételtől, de a letétet senki nem kérte vissza.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hu-HU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A letét még 2017-ben, a letétbe helyezést követő 60 napon belül eltűnt a számláról.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hu-HU" b="1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hu-HU" b="1" dirty="0"/>
          </a:p>
          <a:p>
            <a:pPr marL="0" indent="0" algn="ctr">
              <a:buNone/>
            </a:pPr>
            <a:r>
              <a:rPr lang="hu-HU" b="1" dirty="0"/>
              <a:t>BIOKOM Parkolási bírságok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Letéti helyett „sima” számlára érkeztek a BIOKOM-ot illető bírságok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hu-HU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Elszámolás félévente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hu-HU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Utólag beszámított ügyvédi díj</a:t>
            </a:r>
          </a:p>
        </p:txBody>
      </p:sp>
      <p:sp>
        <p:nvSpPr>
          <p:cNvPr id="4" name="Lefelé mutató nyíl 3">
            <a:extLst>
              <a:ext uri="{FF2B5EF4-FFF2-40B4-BE49-F238E27FC236}">
                <a16:creationId xmlns:a16="http://schemas.microsoft.com/office/drawing/2014/main" id="{445B3549-778A-C014-CADC-DA0490B696E7}"/>
              </a:ext>
            </a:extLst>
          </p:cNvPr>
          <p:cNvSpPr/>
          <p:nvPr/>
        </p:nvSpPr>
        <p:spPr>
          <a:xfrm>
            <a:off x="5845097" y="2790193"/>
            <a:ext cx="501805" cy="23417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Lefelé mutató nyíl 4">
            <a:extLst>
              <a:ext uri="{FF2B5EF4-FFF2-40B4-BE49-F238E27FC236}">
                <a16:creationId xmlns:a16="http://schemas.microsoft.com/office/drawing/2014/main" id="{7A6A7440-4956-0031-1337-5E7C92CB24E4}"/>
              </a:ext>
            </a:extLst>
          </p:cNvPr>
          <p:cNvSpPr/>
          <p:nvPr/>
        </p:nvSpPr>
        <p:spPr>
          <a:xfrm>
            <a:off x="5845096" y="3326257"/>
            <a:ext cx="501805" cy="23417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Lefelé mutató nyíl 5">
            <a:extLst>
              <a:ext uri="{FF2B5EF4-FFF2-40B4-BE49-F238E27FC236}">
                <a16:creationId xmlns:a16="http://schemas.microsoft.com/office/drawing/2014/main" id="{A93ABF66-5EF9-B2CF-7EA1-937B60B4E129}"/>
              </a:ext>
            </a:extLst>
          </p:cNvPr>
          <p:cNvSpPr/>
          <p:nvPr/>
        </p:nvSpPr>
        <p:spPr>
          <a:xfrm>
            <a:off x="5845097" y="5107630"/>
            <a:ext cx="501805" cy="23417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Lefelé mutató nyíl 6">
            <a:extLst>
              <a:ext uri="{FF2B5EF4-FFF2-40B4-BE49-F238E27FC236}">
                <a16:creationId xmlns:a16="http://schemas.microsoft.com/office/drawing/2014/main" id="{0EB616A6-4749-EEAD-7BDE-4FCD4EA08EC7}"/>
              </a:ext>
            </a:extLst>
          </p:cNvPr>
          <p:cNvSpPr/>
          <p:nvPr/>
        </p:nvSpPr>
        <p:spPr>
          <a:xfrm>
            <a:off x="5845096" y="5654845"/>
            <a:ext cx="501805" cy="23417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5519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614A6FC-9D45-A53D-075A-19851398C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Pécsi vagyonhasznosító Zrt.:</a:t>
            </a:r>
            <a:br>
              <a:rPr lang="hu-HU" dirty="0"/>
            </a:br>
            <a:r>
              <a:rPr lang="hu-HU" dirty="0"/>
              <a:t>a volt központi menza telekügye (Szabadság utca 23.)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1B80B80-B14C-1D57-4040-0AC80B606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Pécsi Vagyonhasznosító Zrt. 2018-ban </a:t>
            </a:r>
            <a:r>
              <a:rPr lang="hu-HU" dirty="0" err="1"/>
              <a:t>meghirdetette</a:t>
            </a:r>
            <a:r>
              <a:rPr lang="hu-HU" dirty="0"/>
              <a:t> az akkor 120 millió forintra becsült telket.</a:t>
            </a:r>
          </a:p>
          <a:p>
            <a:r>
              <a:rPr lang="hu-HU" dirty="0"/>
              <a:t>A volt cégvezető élettársa családjának pályázati határidő napján bejegyzett </a:t>
            </a:r>
            <a:r>
              <a:rPr lang="hu-HU" dirty="0" err="1"/>
              <a:t>cége</a:t>
            </a:r>
            <a:r>
              <a:rPr lang="hu-HU" dirty="0"/>
              <a:t> megvette az ingatlant.</a:t>
            </a:r>
          </a:p>
          <a:p>
            <a:r>
              <a:rPr lang="hu-HU" dirty="0"/>
              <a:t>Hamis referenciák.</a:t>
            </a:r>
          </a:p>
          <a:p>
            <a:r>
              <a:rPr lang="hu-HU" dirty="0"/>
              <a:t>Volt kedvezőbb ajánlat.</a:t>
            </a:r>
          </a:p>
          <a:p>
            <a:r>
              <a:rPr lang="hu-HU" dirty="0"/>
              <a:t>Nem a pályázati vételáron történt az értékesítés.</a:t>
            </a:r>
          </a:p>
          <a:p>
            <a:r>
              <a:rPr lang="hu-HU" dirty="0"/>
              <a:t>Csak 1,1 millió forint cserélt gazdát.</a:t>
            </a:r>
          </a:p>
          <a:p>
            <a:r>
              <a:rPr lang="hu-HU" dirty="0"/>
              <a:t>A fennmaradó vételár teljesítésére gyakorlatilag nem volt biztosíték.</a:t>
            </a:r>
          </a:p>
          <a:p>
            <a:r>
              <a:rPr lang="hu-HU" dirty="0"/>
              <a:t>Az átvilágítás után a visszaszerzett telket 215,9 millió forintért sikerült eladni.</a:t>
            </a:r>
          </a:p>
        </p:txBody>
      </p:sp>
    </p:spTree>
    <p:extLst>
      <p:ext uri="{BB962C8B-B14F-4D97-AF65-F5344CB8AC3E}">
        <p14:creationId xmlns:p14="http://schemas.microsoft.com/office/powerpoint/2010/main" val="2488330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6E2CF81-A461-A875-7BE9-FEDF2B999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Pécsi vagyonhasznosító Zrt.:</a:t>
            </a:r>
            <a:br>
              <a:rPr lang="hu-HU" dirty="0"/>
            </a:br>
            <a:r>
              <a:rPr lang="hu-HU" dirty="0"/>
              <a:t>vállalatirányítási rendszer és marketing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E07A33F-B1C4-F2DE-1B98-5BDF12774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477541"/>
            <a:ext cx="11029615" cy="36783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b="1" dirty="0"/>
              <a:t>Vállalatirányítási rendszer</a:t>
            </a:r>
          </a:p>
          <a:p>
            <a:r>
              <a:rPr lang="hu-HU" dirty="0"/>
              <a:t>Szabálytalanul, verseny nélkül lett kiválasztva a megbízott cég.</a:t>
            </a:r>
          </a:p>
          <a:p>
            <a:r>
              <a:rPr lang="hu-HU" dirty="0"/>
              <a:t>Bruttó 26,24 millió forintot fizetett ki az önkormányzati társaság, volt olyan év, amikor duplán fizetett díjat.</a:t>
            </a:r>
          </a:p>
          <a:p>
            <a:r>
              <a:rPr lang="hu-HU" dirty="0"/>
              <a:t>A szoftver teljesen soha nem készült el, ami elkészült, használhatatlannak bizonyult.</a:t>
            </a:r>
          </a:p>
          <a:p>
            <a:pPr marL="0" indent="0">
              <a:buNone/>
            </a:pPr>
            <a:br>
              <a:rPr lang="hu-HU" dirty="0"/>
            </a:br>
            <a:r>
              <a:rPr lang="hu-HU" b="1" dirty="0"/>
              <a:t>Marketing</a:t>
            </a:r>
          </a:p>
          <a:p>
            <a:r>
              <a:rPr lang="hu-HU" dirty="0"/>
              <a:t>14,83 millió forintba került.</a:t>
            </a:r>
          </a:p>
          <a:p>
            <a:r>
              <a:rPr lang="hu-HU" dirty="0"/>
              <a:t>A külsős megbízott cég a PVH kommunikációs vezetőjéhez köthető.</a:t>
            </a:r>
          </a:p>
          <a:p>
            <a:r>
              <a:rPr lang="hu-HU" dirty="0"/>
              <a:t>Teljesítésigazolást nem találtak az átvilágítók.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28155379"/>
      </p:ext>
    </p:extLst>
  </p:cSld>
  <p:clrMapOvr>
    <a:masterClrMapping/>
  </p:clrMapOvr>
</p:sld>
</file>

<file path=ppt/theme/theme1.xml><?xml version="1.0" encoding="utf-8"?>
<a:theme xmlns:a="http://schemas.openxmlformats.org/drawingml/2006/main" name="Osztalék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Osztalék</Template>
  <TotalTime>564</TotalTime>
  <Words>1681</Words>
  <Application>Microsoft Office PowerPoint</Application>
  <PresentationFormat>Szélesvásznú</PresentationFormat>
  <Paragraphs>184</Paragraphs>
  <Slides>22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5" baseType="lpstr">
      <vt:lpstr>Gill Sans MT</vt:lpstr>
      <vt:lpstr>Wingdings 2</vt:lpstr>
      <vt:lpstr>Osztalék</vt:lpstr>
      <vt:lpstr>Önkormányzati cégek és intézmények jogi átvilágítása Pécsett 2019-2022 ÉVEKBEN: FÓKUSZBAN A KÖZPÉNZGAZDÁLKODÁS</vt:lpstr>
      <vt:lpstr>Definíció és cél</vt:lpstr>
      <vt:lpstr>Az átvilágítás fogalmai</vt:lpstr>
      <vt:lpstr>Az átvilágítás volumene</vt:lpstr>
      <vt:lpstr>Költségek összehasonlítása és megtérülés </vt:lpstr>
      <vt:lpstr>letéti ügyek: aranyhajó</vt:lpstr>
      <vt:lpstr>letéti ügyek: Aranycipó és parkolási bírságok</vt:lpstr>
      <vt:lpstr>Pécsi vagyonhasznosító Zrt.: a volt központi menza telekügye (Szabadság utca 23.)</vt:lpstr>
      <vt:lpstr>Pécsi vagyonhasznosító Zrt.: vállalatirányítási rendszer és marketing</vt:lpstr>
      <vt:lpstr>Tüke busz Zrt.: Gumiabroncs-beszerzés</vt:lpstr>
      <vt:lpstr>Tüke busz Zrt.: Gumiabroncs-beszerzés</vt:lpstr>
      <vt:lpstr>Tüke busz zrt.: Polgárjogi igény a Volvo-perben</vt:lpstr>
      <vt:lpstr>Pécsi Sport Nzrt.: A konditerem-ügy</vt:lpstr>
      <vt:lpstr>Zsolnay PORCELÁNManufaktúra ZRT.: A Ledina-kölcsön ügye</vt:lpstr>
      <vt:lpstr>Zsolnay Örökségkezelő Nkft.: bérleti díj a korábban ingyen kiadott kávézóért</vt:lpstr>
      <vt:lpstr>Pécsi vagyonhasznosító Zrt.: Félmilliárd forintos ingatlanvagyon visszaszerzése</vt:lpstr>
      <vt:lpstr>Zsolnay örökségkezelő Nkft.: Olcsóbb rádióreklámok, 100 milliós megtakarítás</vt:lpstr>
      <vt:lpstr>Zsolnay örökségkezelő Nkft.: Nem szivárog el a Zsolnay Shop bevétele</vt:lpstr>
      <vt:lpstr>Ügyek, amik jogi akadályok miatt nem tudtak eljutni a bíróságra</vt:lpstr>
      <vt:lpstr>Visszaszerzett/megtakarított vagyon – példák</vt:lpstr>
      <vt:lpstr>Összegzés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Önkormányzati cégek és intézmények jogi átvilágítása Pécsett 2019-2022 ÉVEKBEN FÓKUSZBAN A KÖZPÉNZGAZDÁLKODÁS</dc:title>
  <dc:creator>Microsoft Office User</dc:creator>
  <cp:lastModifiedBy>Filák Péter</cp:lastModifiedBy>
  <cp:revision>27</cp:revision>
  <dcterms:created xsi:type="dcterms:W3CDTF">2024-12-04T07:35:37Z</dcterms:created>
  <dcterms:modified xsi:type="dcterms:W3CDTF">2024-12-10T09:16:19Z</dcterms:modified>
</cp:coreProperties>
</file>